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Lst>
  <p:sldIdLst>
    <p:sldId id="256" r:id="rId2"/>
    <p:sldId id="259" r:id="rId3"/>
    <p:sldId id="275" r:id="rId4"/>
    <p:sldId id="257" r:id="rId5"/>
    <p:sldId id="271" r:id="rId6"/>
    <p:sldId id="274" r:id="rId7"/>
    <p:sldId id="276" r:id="rId8"/>
    <p:sldId id="277" r:id="rId9"/>
    <p:sldId id="278" r:id="rId10"/>
    <p:sldId id="423" r:id="rId11"/>
    <p:sldId id="422" r:id="rId12"/>
    <p:sldId id="313" r:id="rId13"/>
    <p:sldId id="428" r:id="rId14"/>
    <p:sldId id="425" r:id="rId15"/>
    <p:sldId id="427" r:id="rId16"/>
    <p:sldId id="426" r:id="rId17"/>
    <p:sldId id="416" r:id="rId18"/>
    <p:sldId id="421" r:id="rId19"/>
    <p:sldId id="424" r:id="rId20"/>
  </p:sldIdLst>
  <p:sldSz cx="12188825"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99FF33"/>
    <a:srgbClr val="FFFFCC"/>
    <a:srgbClr val="FFFF66"/>
    <a:srgbClr val="0099CC"/>
    <a:srgbClr val="003300"/>
    <a:srgbClr val="FF0000"/>
    <a:srgbClr val="2020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23875" autoAdjust="0"/>
    <p:restoredTop sz="94660"/>
  </p:normalViewPr>
  <p:slideViewPr>
    <p:cSldViewPr snapToGrid="0">
      <p:cViewPr varScale="1">
        <p:scale>
          <a:sx n="85" d="100"/>
          <a:sy n="85" d="100"/>
        </p:scale>
        <p:origin x="-1736" y="-104"/>
      </p:cViewPr>
      <p:guideLst>
        <p:guide orient="horz" pos="2160"/>
        <p:guide pos="3839"/>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041400"/>
            <a:ext cx="9141619" cy="2387600"/>
          </a:xfrm>
        </p:spPr>
        <p:txBody>
          <a:bodyPr anchor="b"/>
          <a:lstStyle>
            <a:lvl1pPr algn="ctr">
              <a:defRPr sz="5998">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1523603" y="3602038"/>
            <a:ext cx="9141619" cy="644285"/>
          </a:xfrm>
        </p:spPr>
        <p:txBody>
          <a:bodyPr/>
          <a:lstStyle>
            <a:lvl1pPr marL="0" indent="0" algn="ctr">
              <a:buNone/>
              <a:defRPr sz="2399">
                <a:solidFill>
                  <a:schemeClr val="bg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7AC61C2-D8BA-4B2F-8C1B-5DEC1652DB63}" type="datetimeFigureOut">
              <a:rPr lang="en-US"/>
              <a:pPr>
                <a:defRPr/>
              </a:pPr>
              <a:t>12/09/16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FEE0FC-EB87-4722-8D80-902C880BB04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9B51FBB-A533-494A-B671-E24C8F456141}" type="datetimeFigureOut">
              <a:rPr lang="en-US"/>
              <a:pPr>
                <a:defRPr/>
              </a:pPr>
              <a:t>12/09/16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1933A31-AB9E-4AA8-A110-7996090D848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365125"/>
            <a:ext cx="262821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18EC5F9-2835-4198-9A87-16113E8299E6}" type="datetimeFigureOut">
              <a:rPr lang="en-US"/>
              <a:pPr>
                <a:defRPr/>
              </a:pPr>
              <a:t>12/09/16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C39994-FAFE-478B-8DE7-9E648959D66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2425" cy="1325563"/>
          </a:xfrm>
        </p:spPr>
        <p:txBody>
          <a:bodyPr/>
          <a:lstStyle/>
          <a:p>
            <a:r>
              <a:rPr lang="en-US"/>
              <a:t>Click to edit Master title style</a:t>
            </a:r>
          </a:p>
        </p:txBody>
      </p:sp>
      <p:sp>
        <p:nvSpPr>
          <p:cNvPr id="3" name="Text Placeholder 2"/>
          <p:cNvSpPr>
            <a:spLocks noGrp="1"/>
          </p:cNvSpPr>
          <p:nvPr>
            <p:ph type="body" sz="half" idx="1"/>
          </p:nvPr>
        </p:nvSpPr>
        <p:spPr>
          <a:xfrm>
            <a:off x="838200" y="1825625"/>
            <a:ext cx="518001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70613" y="1825625"/>
            <a:ext cx="5180012" cy="4351338"/>
          </a:xfrm>
        </p:spPr>
        <p:txBody>
          <a:bodyPr rtlCol="0">
            <a:normAutofit/>
          </a:bodyPr>
          <a:lstStyle/>
          <a:p>
            <a:pPr lvl="0"/>
            <a:endParaRPr lang="en-US" noProof="0"/>
          </a:p>
        </p:txBody>
      </p:sp>
      <p:sp>
        <p:nvSpPr>
          <p:cNvPr id="5" name="Date Placeholder 3"/>
          <p:cNvSpPr>
            <a:spLocks noGrp="1"/>
          </p:cNvSpPr>
          <p:nvPr>
            <p:ph type="dt" sz="half" idx="10"/>
          </p:nvPr>
        </p:nvSpPr>
        <p:spPr/>
        <p:txBody>
          <a:bodyPr/>
          <a:lstStyle>
            <a:lvl1pPr>
              <a:defRPr/>
            </a:lvl1pPr>
          </a:lstStyle>
          <a:p>
            <a:pPr>
              <a:defRPr/>
            </a:pPr>
            <a:fld id="{69D3C782-E21A-4B81-928B-674F3C593463}" type="datetimeFigureOut">
              <a:rPr lang="en-US"/>
              <a:pPr>
                <a:defRPr/>
              </a:pPr>
              <a:t>12/09/16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561C577-0C84-4AF9-833F-846CEA03F171}"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2425" cy="1325563"/>
          </a:xfrm>
        </p:spPr>
        <p:txBody>
          <a:bodyPr/>
          <a:lstStyle/>
          <a:p>
            <a:r>
              <a:rPr lang="en-US"/>
              <a:t>Click to edit Master title style</a:t>
            </a:r>
          </a:p>
        </p:txBody>
      </p:sp>
      <p:sp>
        <p:nvSpPr>
          <p:cNvPr id="3" name="SmartArt Placeholder 2"/>
          <p:cNvSpPr>
            <a:spLocks noGrp="1"/>
          </p:cNvSpPr>
          <p:nvPr>
            <p:ph type="dgm" idx="1"/>
          </p:nvPr>
        </p:nvSpPr>
        <p:spPr>
          <a:xfrm>
            <a:off x="838200" y="1825625"/>
            <a:ext cx="10512425" cy="4351338"/>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5690C63A-B735-47D8-B33A-90B745D151A3}" type="datetimeFigureOut">
              <a:rPr lang="en-US"/>
              <a:pPr>
                <a:defRPr/>
              </a:pPr>
              <a:t>12/09/16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CCD0A1-1A26-4134-84AD-DACE67AAF7A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623537D-42CA-4E70-A306-5085C521B216}" type="datetimeFigureOut">
              <a:rPr lang="en-US"/>
              <a:pPr>
                <a:defRPr/>
              </a:pPr>
              <a:t>12/09/16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A7913A-4707-4D7E-BE6B-FEE32B36E00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8"/>
            <a:ext cx="10512862" cy="2862262"/>
          </a:xfrm>
        </p:spPr>
        <p:txBody>
          <a:bodyPr anchor="b"/>
          <a:lstStyle>
            <a:lvl1pPr>
              <a:defRPr sz="5998"/>
            </a:lvl1pPr>
          </a:lstStyle>
          <a:p>
            <a:r>
              <a:rPr lang="en-US" smtClean="0"/>
              <a:t>Click to edit Master title style</a:t>
            </a:r>
            <a:endParaRPr lang="en-US"/>
          </a:p>
        </p:txBody>
      </p:sp>
      <p:sp>
        <p:nvSpPr>
          <p:cNvPr id="3" name="Text Placeholder 2"/>
          <p:cNvSpPr>
            <a:spLocks noGrp="1"/>
          </p:cNvSpPr>
          <p:nvPr>
            <p:ph type="body" idx="1"/>
          </p:nvPr>
        </p:nvSpPr>
        <p:spPr>
          <a:xfrm>
            <a:off x="831633" y="4589464"/>
            <a:ext cx="10512862" cy="1500187"/>
          </a:xfrm>
        </p:spPr>
        <p:txBody>
          <a:bodyPr/>
          <a:lstStyle>
            <a:lvl1pPr marL="0" indent="0">
              <a:buNone/>
              <a:defRPr sz="2399"/>
            </a:lvl1pPr>
            <a:lvl2pPr marL="457063" indent="0">
              <a:buNone/>
              <a:defRPr sz="1999"/>
            </a:lvl2pPr>
            <a:lvl3pPr marL="914126" indent="0">
              <a:buNone/>
              <a:defRPr sz="1799"/>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B2098AD-294B-445E-8B44-D403E69EFA65}" type="datetimeFigureOut">
              <a:rPr lang="en-US"/>
              <a:pPr>
                <a:defRPr/>
              </a:pPr>
              <a:t>12/09/16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CA652B-1020-4625-B500-6A5A9A59203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7982" y="1825625"/>
            <a:ext cx="5180251" cy="4351338"/>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0592" y="1825625"/>
            <a:ext cx="5180251" cy="4351338"/>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448B5C2-B827-44A6-8BF2-6CCBE80A130F}" type="datetimeFigureOut">
              <a:rPr lang="en-US"/>
              <a:pPr>
                <a:defRPr/>
              </a:pPr>
              <a:t>12/09/16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1CC21FE-B5C4-4A12-B90F-921A152FA72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1633" y="274638"/>
            <a:ext cx="10512862" cy="114300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1633" y="1489075"/>
            <a:ext cx="5154857" cy="641350"/>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1633" y="2193926"/>
            <a:ext cx="5154857" cy="3978275"/>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88052" y="1489075"/>
            <a:ext cx="5156444" cy="641350"/>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8052" y="2193926"/>
            <a:ext cx="5156444" cy="3978275"/>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BC4BD1B-83BA-453B-BE8B-CD5F4A227739}" type="datetimeFigureOut">
              <a:rPr lang="en-US"/>
              <a:pPr>
                <a:defRPr/>
              </a:pPr>
              <a:t>12/09/16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BFFA61B-E6C5-48B2-B5E2-7EE608A294C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CDBF8F5-8856-4287-A2E5-2594AA143C1A}" type="datetimeFigureOut">
              <a:rPr lang="en-US"/>
              <a:pPr>
                <a:defRPr/>
              </a:pPr>
              <a:t>12/09/16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2BF3046-523D-4A97-A834-7C16492EF86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B0DB876-9002-4B02-B17F-EC631E9D2974}" type="datetimeFigureOut">
              <a:rPr lang="en-US"/>
              <a:pPr>
                <a:defRPr/>
              </a:pPr>
              <a:t>12/09/16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6C0B0F7-2C11-4DCC-B9F0-F940254C303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smtClean="0"/>
              <a:t>Click to edit Master title style</a:t>
            </a:r>
            <a:endParaRPr lang="en-US"/>
          </a:p>
        </p:txBody>
      </p:sp>
      <p:sp>
        <p:nvSpPr>
          <p:cNvPr id="3" name="Content Placeholder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570" y="2101850"/>
            <a:ext cx="3931213" cy="3759200"/>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776C98B-A09B-4100-BBE3-2E6126E6C214}" type="datetimeFigureOut">
              <a:rPr lang="en-US"/>
              <a:pPr>
                <a:defRPr/>
              </a:pPr>
              <a:t>12/09/16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03342B2-7884-4E31-B480-1D2CF367DE3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smtClean="0"/>
              <a:t>Click to edit Master title style</a:t>
            </a:r>
            <a:endParaRPr lang="en-US"/>
          </a:p>
        </p:txBody>
      </p:sp>
      <p:sp>
        <p:nvSpPr>
          <p:cNvPr id="3" name="Picture Placeholder 2"/>
          <p:cNvSpPr>
            <a:spLocks noGrp="1"/>
          </p:cNvSpPr>
          <p:nvPr>
            <p:ph type="pic" idx="1"/>
          </p:nvPr>
        </p:nvSpPr>
        <p:spPr>
          <a:xfrm>
            <a:off x="5181838" y="987426"/>
            <a:ext cx="6170593" cy="4873625"/>
          </a:xfrm>
        </p:spPr>
        <p:txBody>
          <a:bodyPr rtlCol="0">
            <a:normAutofit/>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pPr lvl="0"/>
            <a:endParaRPr lang="en-US" noProof="0"/>
          </a:p>
        </p:txBody>
      </p:sp>
      <p:sp>
        <p:nvSpPr>
          <p:cNvPr id="4" name="Text Placeholder 3"/>
          <p:cNvSpPr>
            <a:spLocks noGrp="1"/>
          </p:cNvSpPr>
          <p:nvPr>
            <p:ph type="body" sz="half" idx="2"/>
          </p:nvPr>
        </p:nvSpPr>
        <p:spPr>
          <a:xfrm>
            <a:off x="839570" y="2101850"/>
            <a:ext cx="3931213" cy="3759200"/>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9389ECB-1FAF-4649-85F8-FA075D9247E3}" type="datetimeFigureOut">
              <a:rPr lang="en-US"/>
              <a:pPr>
                <a:defRPr/>
              </a:pPr>
              <a:t>12/09/16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32E8BAA-C42B-44A4-A317-A88B27AB4EF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p:cNvPicPr>
            <a:picLocks noChangeAspect="1"/>
          </p:cNvPicPr>
          <p:nvPr userDrawn="1"/>
        </p:nvPicPr>
        <p:blipFill>
          <a:blip r:embed="rId15"/>
          <a:srcRect/>
          <a:stretch>
            <a:fillRect/>
          </a:stretch>
        </p:blipFill>
        <p:spPr bwMode="auto">
          <a:xfrm>
            <a:off x="0" y="0"/>
            <a:ext cx="12188825" cy="6858000"/>
          </a:xfrm>
          <a:prstGeom prst="rect">
            <a:avLst/>
          </a:prstGeom>
          <a:noFill/>
          <a:ln w="9525">
            <a:noFill/>
            <a:miter lim="800000"/>
            <a:headEnd/>
            <a:tailEnd/>
          </a:ln>
        </p:spPr>
      </p:pic>
      <p:sp>
        <p:nvSpPr>
          <p:cNvPr id="1027" name="Title Placeholder 1"/>
          <p:cNvSpPr>
            <a:spLocks noGrp="1"/>
          </p:cNvSpPr>
          <p:nvPr>
            <p:ph type="title"/>
          </p:nvPr>
        </p:nvSpPr>
        <p:spPr bwMode="auto">
          <a:xfrm>
            <a:off x="838200" y="365125"/>
            <a:ext cx="10512425"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838200" y="1825625"/>
            <a:ext cx="10512425"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38200" y="6356350"/>
            <a:ext cx="3275013" cy="365125"/>
          </a:xfrm>
          <a:prstGeom prst="rect">
            <a:avLst/>
          </a:prstGeom>
        </p:spPr>
        <p:txBody>
          <a:bodyPr vert="horz" lIns="91440" tIns="45720" rIns="91440" bIns="45720" rtlCol="0" anchor="ctr"/>
          <a:lstStyle>
            <a:lvl1pPr algn="l" fontAlgn="auto">
              <a:spcBef>
                <a:spcPts val="0"/>
              </a:spcBef>
              <a:spcAft>
                <a:spcPts val="0"/>
              </a:spcAft>
              <a:defRPr sz="1200">
                <a:solidFill>
                  <a:schemeClr val="bg1"/>
                </a:solidFill>
                <a:latin typeface="+mn-lt"/>
              </a:defRPr>
            </a:lvl1pPr>
          </a:lstStyle>
          <a:p>
            <a:pPr>
              <a:defRPr/>
            </a:pPr>
            <a:fld id="{749EFBF7-3654-4627-870F-67B5699C14AF}" type="datetimeFigureOut">
              <a:rPr lang="en-US"/>
              <a:pPr>
                <a:defRPr/>
              </a:pPr>
              <a:t>12/09/16</a:t>
            </a:fld>
            <a:endParaRPr lang="en-US"/>
          </a:p>
        </p:txBody>
      </p:sp>
      <p:sp>
        <p:nvSpPr>
          <p:cNvPr id="5" name="Footer Placeholder 4"/>
          <p:cNvSpPr>
            <a:spLocks noGrp="1"/>
          </p:cNvSpPr>
          <p:nvPr>
            <p:ph type="ftr" sz="quarter" idx="3"/>
          </p:nvPr>
        </p:nvSpPr>
        <p:spPr>
          <a:xfrm>
            <a:off x="4646613"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defRPr>
            </a:lvl1pPr>
          </a:lstStyle>
          <a:p>
            <a:pPr>
              <a:defRPr/>
            </a:pPr>
            <a:endParaRPr lang="en-US"/>
          </a:p>
        </p:txBody>
      </p:sp>
      <p:sp>
        <p:nvSpPr>
          <p:cNvPr id="6" name="Slide Number Placeholder 5"/>
          <p:cNvSpPr>
            <a:spLocks noGrp="1"/>
          </p:cNvSpPr>
          <p:nvPr>
            <p:ph type="sldNum" sz="quarter" idx="4"/>
          </p:nvPr>
        </p:nvSpPr>
        <p:spPr>
          <a:xfrm>
            <a:off x="8075613" y="6356350"/>
            <a:ext cx="3275012" cy="365125"/>
          </a:xfrm>
          <a:prstGeom prst="rect">
            <a:avLst/>
          </a:prstGeom>
        </p:spPr>
        <p:txBody>
          <a:bodyPr vert="horz" lIns="91440" tIns="45720" rIns="91440" bIns="45720" rtlCol="0" anchor="ctr"/>
          <a:lstStyle>
            <a:lvl1pPr algn="r" fontAlgn="auto">
              <a:spcBef>
                <a:spcPts val="0"/>
              </a:spcBef>
              <a:spcAft>
                <a:spcPts val="0"/>
              </a:spcAft>
              <a:defRPr sz="1200">
                <a:solidFill>
                  <a:schemeClr val="bg1"/>
                </a:solidFill>
                <a:latin typeface="+mn-lt"/>
              </a:defRPr>
            </a:lvl1pPr>
          </a:lstStyle>
          <a:p>
            <a:pPr>
              <a:defRPr/>
            </a:pPr>
            <a:fld id="{39409CD2-8B2D-4FEE-A64D-FFC7C365585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Lst>
  <p:timing>
    <p:tnLst>
      <p:par>
        <p:cTn xmlns:p14="http://schemas.microsoft.com/office/powerpoint/2010/main" id="1" dur="indefinite" restart="never" nodeType="tmRoot"/>
      </p:par>
    </p:tnLst>
  </p:timing>
  <p:txStyles>
    <p:titleStyle>
      <a:lvl1pPr algn="l" defTabSz="912813" rtl="0" eaLnBrk="0" fontAlgn="base" hangingPunct="0">
        <a:spcBef>
          <a:spcPct val="0"/>
        </a:spcBef>
        <a:spcAft>
          <a:spcPct val="0"/>
        </a:spcAft>
        <a:defRPr sz="4300" kern="1200">
          <a:solidFill>
            <a:schemeClr val="bg1"/>
          </a:solidFill>
          <a:latin typeface="+mj-lt"/>
          <a:ea typeface="+mj-ea"/>
          <a:cs typeface="+mj-cs"/>
        </a:defRPr>
      </a:lvl1pPr>
      <a:lvl2pPr algn="l" defTabSz="912813" rtl="0" eaLnBrk="0" fontAlgn="base" hangingPunct="0">
        <a:spcBef>
          <a:spcPct val="0"/>
        </a:spcBef>
        <a:spcAft>
          <a:spcPct val="0"/>
        </a:spcAft>
        <a:defRPr sz="4300">
          <a:solidFill>
            <a:schemeClr val="bg1"/>
          </a:solidFill>
          <a:latin typeface="Arial" charset="0"/>
        </a:defRPr>
      </a:lvl2pPr>
      <a:lvl3pPr algn="l" defTabSz="912813" rtl="0" eaLnBrk="0" fontAlgn="base" hangingPunct="0">
        <a:spcBef>
          <a:spcPct val="0"/>
        </a:spcBef>
        <a:spcAft>
          <a:spcPct val="0"/>
        </a:spcAft>
        <a:defRPr sz="4300">
          <a:solidFill>
            <a:schemeClr val="bg1"/>
          </a:solidFill>
          <a:latin typeface="Arial" charset="0"/>
        </a:defRPr>
      </a:lvl3pPr>
      <a:lvl4pPr algn="l" defTabSz="912813" rtl="0" eaLnBrk="0" fontAlgn="base" hangingPunct="0">
        <a:spcBef>
          <a:spcPct val="0"/>
        </a:spcBef>
        <a:spcAft>
          <a:spcPct val="0"/>
        </a:spcAft>
        <a:defRPr sz="4300">
          <a:solidFill>
            <a:schemeClr val="bg1"/>
          </a:solidFill>
          <a:latin typeface="Arial" charset="0"/>
        </a:defRPr>
      </a:lvl4pPr>
      <a:lvl5pPr algn="l" defTabSz="912813" rtl="0" eaLnBrk="0" fontAlgn="base" hangingPunct="0">
        <a:spcBef>
          <a:spcPct val="0"/>
        </a:spcBef>
        <a:spcAft>
          <a:spcPct val="0"/>
        </a:spcAft>
        <a:defRPr sz="4300">
          <a:solidFill>
            <a:schemeClr val="bg1"/>
          </a:solidFill>
          <a:latin typeface="Arial" charset="0"/>
        </a:defRPr>
      </a:lvl5pPr>
      <a:lvl6pPr marL="457200" algn="l" defTabSz="912813" rtl="0" fontAlgn="base">
        <a:spcBef>
          <a:spcPct val="0"/>
        </a:spcBef>
        <a:spcAft>
          <a:spcPct val="0"/>
        </a:spcAft>
        <a:defRPr sz="4300">
          <a:solidFill>
            <a:schemeClr val="bg1"/>
          </a:solidFill>
          <a:latin typeface="Arial" charset="0"/>
        </a:defRPr>
      </a:lvl6pPr>
      <a:lvl7pPr marL="914400" algn="l" defTabSz="912813" rtl="0" fontAlgn="base">
        <a:spcBef>
          <a:spcPct val="0"/>
        </a:spcBef>
        <a:spcAft>
          <a:spcPct val="0"/>
        </a:spcAft>
        <a:defRPr sz="4300">
          <a:solidFill>
            <a:schemeClr val="bg1"/>
          </a:solidFill>
          <a:latin typeface="Arial" charset="0"/>
        </a:defRPr>
      </a:lvl7pPr>
      <a:lvl8pPr marL="1371600" algn="l" defTabSz="912813" rtl="0" fontAlgn="base">
        <a:spcBef>
          <a:spcPct val="0"/>
        </a:spcBef>
        <a:spcAft>
          <a:spcPct val="0"/>
        </a:spcAft>
        <a:defRPr sz="4300">
          <a:solidFill>
            <a:schemeClr val="bg1"/>
          </a:solidFill>
          <a:latin typeface="Arial" charset="0"/>
        </a:defRPr>
      </a:lvl8pPr>
      <a:lvl9pPr marL="1828800" algn="l" defTabSz="912813" rtl="0" fontAlgn="base">
        <a:spcBef>
          <a:spcPct val="0"/>
        </a:spcBef>
        <a:spcAft>
          <a:spcPct val="0"/>
        </a:spcAft>
        <a:defRPr sz="4300">
          <a:solidFill>
            <a:schemeClr val="bg1"/>
          </a:solidFill>
          <a:latin typeface="Arial" charset="0"/>
        </a:defRPr>
      </a:lvl9pPr>
    </p:titleStyle>
    <p:bodyStyle>
      <a:lvl1pPr marL="227013" indent="-227013" algn="l" defTabSz="912813" rtl="0" eaLnBrk="0" fontAlgn="base" hangingPunct="0">
        <a:lnSpc>
          <a:spcPct val="90000"/>
        </a:lnSpc>
        <a:spcBef>
          <a:spcPct val="30000"/>
        </a:spcBef>
        <a:spcAft>
          <a:spcPct val="0"/>
        </a:spcAft>
        <a:buFont typeface="Arial" charset="0"/>
        <a:buChar char="•"/>
        <a:defRPr sz="2700" kern="1200">
          <a:solidFill>
            <a:schemeClr val="bg1"/>
          </a:solidFill>
          <a:latin typeface="+mn-lt"/>
          <a:ea typeface="+mn-ea"/>
          <a:cs typeface="+mn-cs"/>
        </a:defRPr>
      </a:lvl1pPr>
      <a:lvl2pPr marL="684213" indent="-227013" algn="l" defTabSz="912813" rtl="0" eaLnBrk="0" fontAlgn="base" hangingPunct="0">
        <a:lnSpc>
          <a:spcPct val="90000"/>
        </a:lnSpc>
        <a:spcBef>
          <a:spcPct val="30000"/>
        </a:spcBef>
        <a:spcAft>
          <a:spcPct val="0"/>
        </a:spcAft>
        <a:buFont typeface="Arial" charset="0"/>
        <a:buChar char="•"/>
        <a:defRPr sz="2300" kern="1200">
          <a:solidFill>
            <a:schemeClr val="bg1"/>
          </a:solidFill>
          <a:latin typeface="+mn-lt"/>
          <a:ea typeface="+mn-ea"/>
          <a:cs typeface="+mn-cs"/>
        </a:defRPr>
      </a:lvl2pPr>
      <a:lvl3pPr marL="1141413" indent="-227013" algn="l" defTabSz="912813" rtl="0" eaLnBrk="0" fontAlgn="base" hangingPunct="0">
        <a:lnSpc>
          <a:spcPct val="90000"/>
        </a:lnSpc>
        <a:spcBef>
          <a:spcPct val="30000"/>
        </a:spcBef>
        <a:spcAft>
          <a:spcPct val="0"/>
        </a:spcAft>
        <a:buFont typeface="Arial" charset="0"/>
        <a:buChar char="•"/>
        <a:defRPr sz="1900" kern="1200">
          <a:solidFill>
            <a:schemeClr val="bg1"/>
          </a:solidFill>
          <a:latin typeface="+mn-lt"/>
          <a:ea typeface="+mn-ea"/>
          <a:cs typeface="+mn-cs"/>
        </a:defRPr>
      </a:lvl3pPr>
      <a:lvl4pPr marL="1598613" indent="-227013" algn="l" defTabSz="912813" rtl="0" eaLnBrk="0" fontAlgn="base" hangingPunct="0">
        <a:lnSpc>
          <a:spcPct val="90000"/>
        </a:lnSpc>
        <a:spcBef>
          <a:spcPct val="30000"/>
        </a:spcBef>
        <a:spcAft>
          <a:spcPct val="0"/>
        </a:spcAft>
        <a:buFont typeface="Arial" charset="0"/>
        <a:buChar char="•"/>
        <a:defRPr sz="1700" kern="1200">
          <a:solidFill>
            <a:schemeClr val="bg1"/>
          </a:solidFill>
          <a:latin typeface="+mn-lt"/>
          <a:ea typeface="+mn-ea"/>
          <a:cs typeface="+mn-cs"/>
        </a:defRPr>
      </a:lvl4pPr>
      <a:lvl5pPr marL="2055813" indent="-227013" algn="l" defTabSz="912813" rtl="0" eaLnBrk="0" fontAlgn="base" hangingPunct="0">
        <a:lnSpc>
          <a:spcPct val="90000"/>
        </a:lnSpc>
        <a:spcBef>
          <a:spcPct val="30000"/>
        </a:spcBef>
        <a:spcAft>
          <a:spcPct val="0"/>
        </a:spcAft>
        <a:buFont typeface="Arial" charset="0"/>
        <a:buChar char="•"/>
        <a:defRPr sz="1700" kern="1200">
          <a:solidFill>
            <a:schemeClr val="bg1"/>
          </a:solidFill>
          <a:latin typeface="+mn-lt"/>
          <a:ea typeface="+mn-ea"/>
          <a:cs typeface="+mn-cs"/>
        </a:defRPr>
      </a:lvl5pPr>
      <a:lvl6pPr marL="2513846" indent="-228531" algn="l" defTabSz="914126" rtl="0" eaLnBrk="1" latinLnBrk="0" hangingPunct="1">
        <a:lnSpc>
          <a:spcPct val="90000"/>
        </a:lnSpc>
        <a:spcBef>
          <a:spcPct val="300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ct val="300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ct val="300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ct val="300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jpeg"/><Relationship Id="rId3"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brainyquote.com/quotes/authors/j/joel_a_barker.htm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5706037" y="2556925"/>
            <a:ext cx="5840503" cy="1354633"/>
          </a:xfrm>
        </p:spPr>
        <p:txBody>
          <a:bodyPr/>
          <a:lstStyle/>
          <a:p>
            <a:pPr eaLnBrk="1" hangingPunct="1"/>
            <a:r>
              <a:rPr lang="en-GB" sz="5900" dirty="0" smtClean="0">
                <a:solidFill>
                  <a:srgbClr val="0099CC"/>
                </a:solidFill>
              </a:rPr>
              <a:t>Blueprint 2020:</a:t>
            </a:r>
            <a:r>
              <a:rPr lang="en-GB" sz="5900" dirty="0" smtClean="0"/>
              <a:t/>
            </a:r>
            <a:br>
              <a:rPr lang="en-GB" sz="5900" dirty="0" smtClean="0"/>
            </a:br>
            <a:r>
              <a:rPr lang="en-GB" sz="2800" dirty="0" smtClean="0"/>
              <a:t>‘Finishing Touches’ Parents’ Night</a:t>
            </a:r>
            <a:br>
              <a:rPr lang="en-GB" sz="2800" dirty="0" smtClean="0"/>
            </a:br>
            <a:r>
              <a:rPr lang="en-GB" sz="2400" dirty="0" smtClean="0"/>
              <a:t>Planning </a:t>
            </a:r>
            <a:r>
              <a:rPr lang="en-GB" sz="2400" dirty="0"/>
              <a:t>for 2016/17 to </a:t>
            </a:r>
            <a:r>
              <a:rPr lang="en-GB" sz="2400" dirty="0" smtClean="0"/>
              <a:t>2018</a:t>
            </a:r>
            <a:r>
              <a:rPr lang="en-GB" sz="2400" dirty="0"/>
              <a:t>/</a:t>
            </a:r>
            <a:r>
              <a:rPr lang="en-GB" sz="2400" dirty="0" smtClean="0"/>
              <a:t>19</a:t>
            </a:r>
            <a:r>
              <a:rPr lang="en-GB" sz="2400" dirty="0"/>
              <a:t/>
            </a:r>
            <a:br>
              <a:rPr lang="en-GB" sz="2400" dirty="0"/>
            </a:br>
            <a:endParaRPr lang="en-GB" sz="2400" dirty="0" smtClean="0"/>
          </a:p>
        </p:txBody>
      </p:sp>
      <p:sp>
        <p:nvSpPr>
          <p:cNvPr id="15362" name="Subtitle 2"/>
          <p:cNvSpPr>
            <a:spLocks noGrp="1"/>
          </p:cNvSpPr>
          <p:nvPr>
            <p:ph type="subTitle" idx="1"/>
          </p:nvPr>
        </p:nvSpPr>
        <p:spPr>
          <a:xfrm>
            <a:off x="3728527" y="6102350"/>
            <a:ext cx="9140825" cy="644525"/>
          </a:xfrm>
        </p:spPr>
        <p:txBody>
          <a:bodyPr/>
          <a:lstStyle/>
          <a:p>
            <a:pPr eaLnBrk="1" hangingPunct="1">
              <a:lnSpc>
                <a:spcPct val="70000"/>
              </a:lnSpc>
            </a:pPr>
            <a:r>
              <a:rPr lang="en-GB" sz="2100" dirty="0" smtClean="0"/>
              <a:t>Governor &amp; Parent Workshop</a:t>
            </a:r>
          </a:p>
          <a:p>
            <a:pPr eaLnBrk="1" hangingPunct="1">
              <a:lnSpc>
                <a:spcPct val="70000"/>
              </a:lnSpc>
            </a:pPr>
            <a:r>
              <a:rPr lang="en-GB" sz="2100" dirty="0" smtClean="0"/>
              <a:t>19</a:t>
            </a:r>
            <a:r>
              <a:rPr lang="en-GB" sz="2100" baseline="30000" dirty="0" smtClean="0"/>
              <a:t>th</a:t>
            </a:r>
            <a:r>
              <a:rPr lang="en-GB" sz="2100" dirty="0"/>
              <a:t> </a:t>
            </a:r>
            <a:r>
              <a:rPr lang="en-GB" sz="2100" dirty="0" smtClean="0"/>
              <a:t>September 2016 </a:t>
            </a:r>
          </a:p>
        </p:txBody>
      </p:sp>
      <p:pic>
        <p:nvPicPr>
          <p:cNvPr id="15363" name="Picture 4" descr="Logo"/>
          <p:cNvPicPr>
            <a:picLocks noChangeAspect="1" noChangeArrowheads="1"/>
          </p:cNvPicPr>
          <p:nvPr/>
        </p:nvPicPr>
        <p:blipFill>
          <a:blip r:embed="rId2"/>
          <a:srcRect l="10858" t="9195" r="34909" b="50888"/>
          <a:stretch>
            <a:fillRect/>
          </a:stretch>
        </p:blipFill>
        <p:spPr bwMode="auto">
          <a:xfrm>
            <a:off x="10446961" y="198970"/>
            <a:ext cx="1531978" cy="1593895"/>
          </a:xfrm>
          <a:prstGeom prst="rect">
            <a:avLst/>
          </a:prstGeom>
          <a:noFill/>
          <a:ln w="57150">
            <a:solidFill>
              <a:srgbClr val="0099CC"/>
            </a:solidFill>
            <a:miter lim="800000"/>
            <a:headEnd/>
            <a:tailEnd/>
          </a:ln>
        </p:spPr>
      </p:pic>
      <p:pic>
        <p:nvPicPr>
          <p:cNvPr id="15364" name="Picture 6" descr="blueprint-hands"/>
          <p:cNvPicPr>
            <a:picLocks noChangeAspect="1" noChangeArrowheads="1"/>
          </p:cNvPicPr>
          <p:nvPr/>
        </p:nvPicPr>
        <p:blipFill>
          <a:blip r:embed="rId3"/>
          <a:srcRect/>
          <a:stretch>
            <a:fillRect/>
          </a:stretch>
        </p:blipFill>
        <p:spPr bwMode="auto">
          <a:xfrm>
            <a:off x="6586491" y="3905157"/>
            <a:ext cx="3315840" cy="1869110"/>
          </a:xfrm>
          <a:prstGeom prst="rect">
            <a:avLst/>
          </a:prstGeom>
          <a:noFill/>
          <a:ln w="76200">
            <a:solidFill>
              <a:srgbClr val="0099CC"/>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5"/>
          <p:cNvSpPr>
            <a:spLocks noGrp="1"/>
          </p:cNvSpPr>
          <p:nvPr>
            <p:ph type="body" sz="half" idx="4294967295"/>
          </p:nvPr>
        </p:nvSpPr>
        <p:spPr>
          <a:xfrm>
            <a:off x="4584700" y="2846855"/>
            <a:ext cx="6997700" cy="2511072"/>
          </a:xfrm>
          <a:solidFill>
            <a:srgbClr val="FFFFCC"/>
          </a:solidFill>
          <a:ln w="28575">
            <a:solidFill>
              <a:srgbClr val="0099CC"/>
            </a:solidFill>
          </a:ln>
        </p:spPr>
        <p:txBody>
          <a:bodyPr/>
          <a:lstStyle/>
          <a:p>
            <a:pPr algn="ctr" eaLnBrk="1" hangingPunct="1">
              <a:buNone/>
            </a:pPr>
            <a:r>
              <a:rPr lang="en-GB" sz="6600" b="1" dirty="0" smtClean="0">
                <a:solidFill>
                  <a:srgbClr val="0099CC"/>
                </a:solidFill>
              </a:rPr>
              <a:t>S.D.P. Process Timeline</a:t>
            </a:r>
            <a:endParaRPr lang="en-GB" sz="6600" dirty="0" smtClean="0">
              <a:solidFill>
                <a:srgbClr val="0099CC"/>
              </a:solidFill>
            </a:endParaRPr>
          </a:p>
        </p:txBody>
      </p:sp>
      <p:pic>
        <p:nvPicPr>
          <p:cNvPr id="32770" name="Picture 7" descr="Logo"/>
          <p:cNvPicPr>
            <a:picLocks noChangeAspect="1" noChangeArrowheads="1"/>
          </p:cNvPicPr>
          <p:nvPr/>
        </p:nvPicPr>
        <p:blipFill>
          <a:blip r:embed="rId2"/>
          <a:srcRect l="10858" t="9195" r="34909" b="50888"/>
          <a:stretch>
            <a:fillRect/>
          </a:stretch>
        </p:blipFill>
        <p:spPr bwMode="auto">
          <a:xfrm>
            <a:off x="1395413" y="2754313"/>
            <a:ext cx="2503487" cy="2605087"/>
          </a:xfrm>
          <a:prstGeom prst="rect">
            <a:avLst/>
          </a:prstGeom>
          <a:noFill/>
          <a:ln w="57150">
            <a:solidFill>
              <a:srgbClr val="0099CC"/>
            </a:solidFill>
            <a:miter lim="800000"/>
            <a:headEnd/>
            <a:tailEnd/>
          </a:ln>
        </p:spPr>
      </p:pic>
    </p:spTree>
    <p:extLst>
      <p:ext uri="{BB962C8B-B14F-4D97-AF65-F5344CB8AC3E}">
        <p14:creationId xmlns:p14="http://schemas.microsoft.com/office/powerpoint/2010/main" val="146117311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29939" y="2394"/>
            <a:ext cx="12184070" cy="6858006"/>
            <a:chOff x="0" y="-60"/>
            <a:chExt cx="7672" cy="4320"/>
          </a:xfrm>
        </p:grpSpPr>
        <p:sp>
          <p:nvSpPr>
            <p:cNvPr id="26628" name="AutoShape 4" descr="Oak"/>
            <p:cNvSpPr>
              <a:spLocks noChangeAspect="1" noChangeArrowheads="1" noTextEdit="1"/>
            </p:cNvSpPr>
            <p:nvPr/>
          </p:nvSpPr>
          <p:spPr bwMode="auto">
            <a:xfrm>
              <a:off x="10" y="-60"/>
              <a:ext cx="7662" cy="4320"/>
            </a:xfrm>
            <a:prstGeom prst="rect">
              <a:avLst/>
            </a:prstGeom>
            <a:blipFill dpi="0" rotWithShape="1">
              <a:blip r:embed="rId2"/>
              <a:srcRect/>
              <a:tile tx="0" ty="0" sx="100000" sy="100000" flip="none" algn="tl"/>
            </a:blipFill>
            <a:ln w="28575">
              <a:solidFill>
                <a:srgbClr val="0099CC"/>
              </a:solidFill>
              <a:miter lim="800000"/>
              <a:headEnd/>
              <a:tailEnd/>
            </a:ln>
          </p:spPr>
          <p:txBody>
            <a:bodyPr vert="horz" wrap="square" lIns="91440" tIns="45720" rIns="91440" bIns="45720" numCol="1" anchor="t" anchorCtr="0" compatLnSpc="1">
              <a:prstTxWarp prst="textNoShape">
                <a:avLst/>
              </a:prstTxWarp>
            </a:bodyPr>
            <a:lstStyle/>
            <a:p>
              <a:endParaRPr lang="en-US"/>
            </a:p>
          </p:txBody>
        </p:sp>
        <p:cxnSp>
          <p:nvCxnSpPr>
            <p:cNvPr id="26660" name="_s26660"/>
            <p:cNvCxnSpPr>
              <a:cxnSpLocks noChangeShapeType="1"/>
              <a:stCxn id="26659" idx="1"/>
              <a:endCxn id="26653" idx="2"/>
            </p:cNvCxnSpPr>
            <p:nvPr/>
          </p:nvCxnSpPr>
          <p:spPr bwMode="auto">
            <a:xfrm rot="10800000">
              <a:off x="5225" y="3510"/>
              <a:ext cx="347" cy="565"/>
            </a:xfrm>
            <a:prstGeom prst="bentConnector2">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cxnSp>
          <p:nvCxnSpPr>
            <p:cNvPr id="26656" name="_s26656"/>
            <p:cNvCxnSpPr>
              <a:cxnSpLocks noChangeShapeType="1"/>
              <a:stCxn id="26655" idx="1"/>
              <a:endCxn id="26653" idx="2"/>
            </p:cNvCxnSpPr>
            <p:nvPr/>
          </p:nvCxnSpPr>
          <p:spPr bwMode="auto">
            <a:xfrm rot="10800000">
              <a:off x="5225" y="3519"/>
              <a:ext cx="338" cy="261"/>
            </a:xfrm>
            <a:prstGeom prst="bentConnector2">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cxnSp>
          <p:nvCxnSpPr>
            <p:cNvPr id="26654" name="_s26654"/>
            <p:cNvCxnSpPr>
              <a:cxnSpLocks noChangeShapeType="1"/>
              <a:stCxn id="26653" idx="1"/>
              <a:endCxn id="26651" idx="2"/>
            </p:cNvCxnSpPr>
            <p:nvPr/>
          </p:nvCxnSpPr>
          <p:spPr bwMode="auto">
            <a:xfrm rot="10800000">
              <a:off x="3831" y="3114"/>
              <a:ext cx="339" cy="261"/>
            </a:xfrm>
            <a:prstGeom prst="bentConnector2">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cxnSp>
          <p:nvCxnSpPr>
            <p:cNvPr id="26652" name="_s26652"/>
            <p:cNvCxnSpPr>
              <a:cxnSpLocks noChangeShapeType="1"/>
              <a:stCxn id="26651" idx="1"/>
              <a:endCxn id="26647" idx="2"/>
            </p:cNvCxnSpPr>
            <p:nvPr/>
          </p:nvCxnSpPr>
          <p:spPr bwMode="auto">
            <a:xfrm rot="10800000">
              <a:off x="2439" y="2304"/>
              <a:ext cx="338" cy="666"/>
            </a:xfrm>
            <a:prstGeom prst="bentConnector2">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cxnSp>
          <p:nvCxnSpPr>
            <p:cNvPr id="26650" name="_s26650"/>
            <p:cNvCxnSpPr>
              <a:cxnSpLocks noChangeShapeType="1"/>
              <a:stCxn id="26649" idx="1"/>
              <a:endCxn id="26647" idx="2"/>
            </p:cNvCxnSpPr>
            <p:nvPr/>
          </p:nvCxnSpPr>
          <p:spPr bwMode="auto">
            <a:xfrm rot="10800000">
              <a:off x="2439" y="2295"/>
              <a:ext cx="348" cy="280"/>
            </a:xfrm>
            <a:prstGeom prst="bentConnector2">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cxnSp>
          <p:nvCxnSpPr>
            <p:cNvPr id="26648" name="_s26648"/>
            <p:cNvCxnSpPr>
              <a:cxnSpLocks noChangeShapeType="1"/>
              <a:stCxn id="26647" idx="1"/>
              <a:endCxn id="26637" idx="2"/>
            </p:cNvCxnSpPr>
            <p:nvPr/>
          </p:nvCxnSpPr>
          <p:spPr bwMode="auto">
            <a:xfrm rot="10800000">
              <a:off x="1046" y="1089"/>
              <a:ext cx="338" cy="1071"/>
            </a:xfrm>
            <a:prstGeom prst="bentConnector2">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cxnSp>
          <p:nvCxnSpPr>
            <p:cNvPr id="26646" name="_s26646"/>
            <p:cNvCxnSpPr>
              <a:cxnSpLocks noChangeShapeType="1"/>
              <a:stCxn id="26645" idx="1"/>
              <a:endCxn id="26637" idx="2"/>
            </p:cNvCxnSpPr>
            <p:nvPr/>
          </p:nvCxnSpPr>
          <p:spPr bwMode="auto">
            <a:xfrm rot="10800000">
              <a:off x="1046" y="1089"/>
              <a:ext cx="338" cy="666"/>
            </a:xfrm>
            <a:prstGeom prst="bentConnector2">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cxnSp>
          <p:nvCxnSpPr>
            <p:cNvPr id="26640" name="_s26640"/>
            <p:cNvCxnSpPr>
              <a:cxnSpLocks noChangeShapeType="1"/>
              <a:stCxn id="26639" idx="1"/>
              <a:endCxn id="26637" idx="2"/>
            </p:cNvCxnSpPr>
            <p:nvPr/>
          </p:nvCxnSpPr>
          <p:spPr bwMode="auto">
            <a:xfrm rot="10800000">
              <a:off x="1046" y="1089"/>
              <a:ext cx="338" cy="261"/>
            </a:xfrm>
            <a:prstGeom prst="bentConnector2">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cxnSp>
          <p:nvCxnSpPr>
            <p:cNvPr id="26638" name="_s26638"/>
            <p:cNvCxnSpPr>
              <a:cxnSpLocks noChangeShapeType="1"/>
              <a:stCxn id="26637" idx="0"/>
              <a:endCxn id="26632" idx="2"/>
            </p:cNvCxnSpPr>
            <p:nvPr/>
          </p:nvCxnSpPr>
          <p:spPr bwMode="auto">
            <a:xfrm flipV="1">
              <a:off x="1045" y="647"/>
              <a:ext cx="0" cy="163"/>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26635" name="_s26635"/>
            <p:cNvCxnSpPr>
              <a:cxnSpLocks noChangeShapeType="1"/>
              <a:stCxn id="26632" idx="0"/>
              <a:endCxn id="26630" idx="2"/>
            </p:cNvCxnSpPr>
            <p:nvPr/>
          </p:nvCxnSpPr>
          <p:spPr bwMode="auto">
            <a:xfrm flipV="1">
              <a:off x="1045" y="270"/>
              <a:ext cx="0" cy="121"/>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sp>
          <p:nvSpPr>
            <p:cNvPr id="26630" name="_s26630"/>
            <p:cNvSpPr>
              <a:spLocks noChangeArrowheads="1"/>
            </p:cNvSpPr>
            <p:nvPr/>
          </p:nvSpPr>
          <p:spPr bwMode="auto">
            <a:xfrm>
              <a:off x="0" y="0"/>
              <a:ext cx="2090" cy="270"/>
            </a:xfrm>
            <a:prstGeom prst="roundRect">
              <a:avLst>
                <a:gd name="adj" fmla="val 16667"/>
              </a:avLst>
            </a:prstGeom>
            <a:solidFill>
              <a:srgbClr val="FF0000">
                <a:alpha val="50000"/>
              </a:srgbClr>
            </a:solidFill>
            <a:ln w="28575">
              <a:solidFill>
                <a:srgbClr val="FF0000"/>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1100" dirty="0" smtClean="0">
                  <a:ea typeface="ＭＳ Ｐゴシック" charset="0"/>
                </a:rPr>
                <a:t>Review &amp; Visioning Staff Conference Feb. 2016</a:t>
              </a:r>
              <a:endParaRPr kumimoji="0" lang="en-GB" sz="1100" b="0" i="0" u="none" strike="noStrike" cap="none" normalizeH="0" baseline="0" dirty="0">
                <a:ln>
                  <a:noFill/>
                </a:ln>
                <a:solidFill>
                  <a:schemeClr val="tx1"/>
                </a:solidFill>
                <a:effectLst/>
                <a:latin typeface="Arial" charset="0"/>
                <a:ea typeface="ＭＳ Ｐゴシック" charset="0"/>
              </a:endParaRPr>
            </a:p>
          </p:txBody>
        </p:sp>
        <p:sp>
          <p:nvSpPr>
            <p:cNvPr id="26632" name="_s26632"/>
            <p:cNvSpPr>
              <a:spLocks noChangeArrowheads="1"/>
            </p:cNvSpPr>
            <p:nvPr/>
          </p:nvSpPr>
          <p:spPr bwMode="auto">
            <a:xfrm>
              <a:off x="0" y="391"/>
              <a:ext cx="2090" cy="256"/>
            </a:xfrm>
            <a:prstGeom prst="roundRect">
              <a:avLst>
                <a:gd name="adj" fmla="val 16667"/>
              </a:avLst>
            </a:prstGeom>
            <a:solidFill>
              <a:srgbClr val="FF00FF">
                <a:alpha val="50000"/>
              </a:srgbClr>
            </a:solidFill>
            <a:ln w="28575">
              <a:solidFill>
                <a:srgbClr val="FF00AD"/>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en-GB" sz="1100" dirty="0" smtClean="0">
                <a:ea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GB" sz="1100" dirty="0" smtClean="0">
                  <a:ea typeface="ＭＳ Ｐゴシック" charset="0"/>
                </a:rPr>
                <a:t>Curriculum Teams to </a:t>
              </a:r>
              <a:r>
                <a:rPr lang="en-GB" sz="1100" dirty="0">
                  <a:ea typeface="ＭＳ Ｐゴシック" charset="0"/>
                </a:rPr>
                <a:t>m</a:t>
              </a:r>
              <a:r>
                <a:rPr lang="en-GB" sz="1100" dirty="0" smtClean="0">
                  <a:ea typeface="ＭＳ Ｐゴシック" charset="0"/>
                </a:rPr>
                <a:t>eet to audit and vision for the </a:t>
              </a:r>
            </a:p>
            <a:p>
              <a:pPr marL="0" marR="0" lvl="0" indent="0" algn="ctr" defTabSz="914400" rtl="0" eaLnBrk="1" fontAlgn="base" latinLnBrk="0" hangingPunct="1">
                <a:lnSpc>
                  <a:spcPct val="100000"/>
                </a:lnSpc>
                <a:spcBef>
                  <a:spcPct val="0"/>
                </a:spcBef>
                <a:spcAft>
                  <a:spcPct val="0"/>
                </a:spcAft>
                <a:buClrTx/>
                <a:buSzTx/>
                <a:buFontTx/>
                <a:buNone/>
                <a:tabLst/>
              </a:pPr>
              <a:r>
                <a:rPr lang="en-GB" sz="1100" dirty="0" smtClean="0">
                  <a:ea typeface="ＭＳ Ｐゴシック" charset="0"/>
                </a:rPr>
                <a:t>new S.D.P. cycle. Feb. to June 2016</a:t>
              </a:r>
              <a:endParaRPr kumimoji="0" lang="en-GB" sz="1100" b="0" i="0" u="none" strike="noStrike" cap="none" normalizeH="0" baseline="0" dirty="0">
                <a:ln>
                  <a:noFill/>
                </a:ln>
                <a:solidFill>
                  <a:schemeClr val="tx1"/>
                </a:solidFill>
                <a:effectLst/>
                <a:latin typeface="Arial" charset="0"/>
                <a:ea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dirty="0">
                <a:ln>
                  <a:noFill/>
                </a:ln>
                <a:solidFill>
                  <a:schemeClr val="tx1"/>
                </a:solidFill>
                <a:effectLst/>
                <a:latin typeface="Arial" charset="0"/>
                <a:ea typeface="ＭＳ Ｐゴシック" charset="0"/>
              </a:endParaRPr>
            </a:p>
          </p:txBody>
        </p:sp>
        <p:sp>
          <p:nvSpPr>
            <p:cNvPr id="26637" name="_s26637"/>
            <p:cNvSpPr>
              <a:spLocks noChangeArrowheads="1"/>
            </p:cNvSpPr>
            <p:nvPr/>
          </p:nvSpPr>
          <p:spPr bwMode="auto">
            <a:xfrm>
              <a:off x="0" y="810"/>
              <a:ext cx="2090" cy="270"/>
            </a:xfrm>
            <a:prstGeom prst="roundRect">
              <a:avLst>
                <a:gd name="adj" fmla="val 16667"/>
              </a:avLst>
            </a:prstGeom>
            <a:solidFill>
              <a:srgbClr val="01BD0A">
                <a:alpha val="50000"/>
              </a:srgbClr>
            </a:solidFill>
            <a:ln w="28575">
              <a:solidFill>
                <a:srgbClr val="01BD0A"/>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Arial" charset="0"/>
                  <a:ea typeface="ＭＳ Ｐゴシック" charset="0"/>
                </a:rPr>
                <a:t>Teacher </a:t>
              </a:r>
              <a:r>
                <a:rPr kumimoji="0" lang="en-GB" sz="1100" b="0" i="0" u="none" strike="noStrike" cap="none" normalizeH="0" baseline="0" dirty="0">
                  <a:ln>
                    <a:noFill/>
                  </a:ln>
                  <a:solidFill>
                    <a:schemeClr val="tx1"/>
                  </a:solidFill>
                  <a:effectLst/>
                  <a:latin typeface="Arial" charset="0"/>
                  <a:ea typeface="ＭＳ Ｐゴシック" charset="0"/>
                </a:rPr>
                <a:t>T.T.I. Survey &amp; </a:t>
              </a:r>
              <a:r>
                <a:rPr kumimoji="0" lang="en-GB" sz="1100" b="0" i="0" u="none" strike="noStrike" cap="none" normalizeH="0" baseline="0" dirty="0" smtClean="0">
                  <a:ln>
                    <a:noFill/>
                  </a:ln>
                  <a:solidFill>
                    <a:schemeClr val="tx1"/>
                  </a:solidFill>
                  <a:effectLst/>
                  <a:latin typeface="Arial" charset="0"/>
                  <a:ea typeface="ＭＳ Ｐゴシック" charset="0"/>
                </a:rPr>
                <a:t>Feedback Feb. 2016</a:t>
              </a:r>
              <a:endParaRPr kumimoji="0" lang="en-GB" sz="1100" b="0" i="0" u="none" strike="noStrike" cap="none" normalizeH="0" baseline="0" dirty="0">
                <a:ln>
                  <a:noFill/>
                </a:ln>
                <a:solidFill>
                  <a:schemeClr val="tx1"/>
                </a:solidFill>
                <a:effectLst/>
                <a:latin typeface="Arial" charset="0"/>
                <a:ea typeface="ＭＳ Ｐゴシック" charset="0"/>
              </a:endParaRPr>
            </a:p>
          </p:txBody>
        </p:sp>
        <p:sp>
          <p:nvSpPr>
            <p:cNvPr id="26639" name="_s26639"/>
            <p:cNvSpPr>
              <a:spLocks noChangeArrowheads="1"/>
            </p:cNvSpPr>
            <p:nvPr/>
          </p:nvSpPr>
          <p:spPr bwMode="auto">
            <a:xfrm>
              <a:off x="1393" y="1215"/>
              <a:ext cx="2091" cy="270"/>
            </a:xfrm>
            <a:prstGeom prst="roundRect">
              <a:avLst>
                <a:gd name="adj" fmla="val 16667"/>
              </a:avLst>
            </a:prstGeom>
            <a:solidFill>
              <a:srgbClr val="0399FF">
                <a:alpha val="50000"/>
              </a:srgbClr>
            </a:solidFill>
            <a:ln w="28575">
              <a:solidFill>
                <a:srgbClr val="0399FF"/>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a:ln>
                    <a:noFill/>
                  </a:ln>
                  <a:solidFill>
                    <a:schemeClr val="tx1"/>
                  </a:solidFill>
                  <a:effectLst/>
                  <a:latin typeface="Arial" charset="0"/>
                  <a:ea typeface="ＭＳ Ｐゴシック" charset="0"/>
                </a:rPr>
                <a:t>Pupil &amp; Student Council </a:t>
              </a:r>
              <a:r>
                <a:rPr kumimoji="0" lang="en-GB" sz="1100" b="0" i="0" u="none" strike="noStrike" cap="none" normalizeH="0" baseline="0" dirty="0" smtClean="0">
                  <a:ln>
                    <a:noFill/>
                  </a:ln>
                  <a:solidFill>
                    <a:schemeClr val="tx1"/>
                  </a:solidFill>
                  <a:effectLst/>
                  <a:latin typeface="Arial" charset="0"/>
                  <a:ea typeface="ＭＳ Ｐゴシック" charset="0"/>
                </a:rPr>
                <a:t>Feedback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Arial" charset="0"/>
                  <a:ea typeface="ＭＳ Ｐゴシック" charset="0"/>
                </a:rPr>
                <a:t>March - May 2016</a:t>
              </a:r>
              <a:endParaRPr kumimoji="0" lang="en-GB" sz="1100" b="0" i="0" u="none" strike="noStrike" cap="none" normalizeH="0" baseline="0" dirty="0">
                <a:ln>
                  <a:noFill/>
                </a:ln>
                <a:solidFill>
                  <a:schemeClr val="tx1"/>
                </a:solidFill>
                <a:effectLst/>
                <a:latin typeface="Arial" charset="0"/>
                <a:ea typeface="ＭＳ Ｐゴシック" charset="0"/>
              </a:endParaRPr>
            </a:p>
          </p:txBody>
        </p:sp>
        <p:sp>
          <p:nvSpPr>
            <p:cNvPr id="26645" name="_s26645"/>
            <p:cNvSpPr>
              <a:spLocks noChangeArrowheads="1"/>
            </p:cNvSpPr>
            <p:nvPr/>
          </p:nvSpPr>
          <p:spPr bwMode="auto">
            <a:xfrm>
              <a:off x="1393" y="1620"/>
              <a:ext cx="2091" cy="270"/>
            </a:xfrm>
            <a:prstGeom prst="roundRect">
              <a:avLst>
                <a:gd name="adj" fmla="val 16667"/>
              </a:avLst>
            </a:prstGeom>
            <a:solidFill>
              <a:srgbClr val="0399FF">
                <a:alpha val="50000"/>
              </a:srgbClr>
            </a:solidFill>
            <a:ln w="28575">
              <a:solidFill>
                <a:srgbClr val="0399FF"/>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charset="0"/>
                <a:ea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Arial" charset="0"/>
                  <a:ea typeface="ＭＳ Ｐゴシック" charset="0"/>
                </a:rPr>
                <a:t>Parent </a:t>
              </a:r>
              <a:r>
                <a:rPr kumimoji="0" lang="en-GB" sz="1100" b="0" i="0" u="none" strike="noStrike" cap="none" normalizeH="0" baseline="0" dirty="0">
                  <a:ln>
                    <a:noFill/>
                  </a:ln>
                  <a:solidFill>
                    <a:schemeClr val="tx1"/>
                  </a:solidFill>
                  <a:effectLst/>
                  <a:latin typeface="Arial" charset="0"/>
                  <a:ea typeface="ＭＳ Ｐゴシック" charset="0"/>
                </a:rPr>
                <a:t>Questionnaire &amp; Focus </a:t>
              </a:r>
              <a:r>
                <a:rPr kumimoji="0" lang="en-GB" sz="1100" b="0" i="0" u="none" strike="noStrike" cap="none" normalizeH="0" baseline="0" dirty="0" smtClean="0">
                  <a:ln>
                    <a:noFill/>
                  </a:ln>
                  <a:solidFill>
                    <a:schemeClr val="tx1"/>
                  </a:solidFill>
                  <a:effectLst/>
                  <a:latin typeface="Arial" charset="0"/>
                  <a:ea typeface="ＭＳ Ｐゴシック" charset="0"/>
                </a:rPr>
                <a:t>Groups</a:t>
              </a:r>
            </a:p>
            <a:p>
              <a:pPr algn="ctr" defTabSz="914400"/>
              <a:r>
                <a:rPr lang="en-GB" sz="1100" dirty="0">
                  <a:ea typeface="ＭＳ Ｐゴシック" charset="0"/>
                </a:rPr>
                <a:t>March - May 2016</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dirty="0">
                <a:ln>
                  <a:noFill/>
                </a:ln>
                <a:solidFill>
                  <a:schemeClr val="tx1"/>
                </a:solidFill>
                <a:effectLst/>
                <a:latin typeface="Arial" charset="0"/>
                <a:ea typeface="ＭＳ Ｐゴシック" charset="0"/>
              </a:endParaRPr>
            </a:p>
          </p:txBody>
        </p:sp>
        <p:sp>
          <p:nvSpPr>
            <p:cNvPr id="26647" name="_s26647"/>
            <p:cNvSpPr>
              <a:spLocks noChangeArrowheads="1"/>
            </p:cNvSpPr>
            <p:nvPr/>
          </p:nvSpPr>
          <p:spPr bwMode="auto">
            <a:xfrm>
              <a:off x="1393" y="2025"/>
              <a:ext cx="2091" cy="270"/>
            </a:xfrm>
            <a:prstGeom prst="roundRect">
              <a:avLst>
                <a:gd name="adj" fmla="val 16667"/>
              </a:avLst>
            </a:prstGeom>
            <a:solidFill>
              <a:srgbClr val="0399FF">
                <a:alpha val="50000"/>
              </a:srgbClr>
            </a:solidFill>
            <a:ln w="28575">
              <a:solidFill>
                <a:srgbClr val="0399FF"/>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charset="0"/>
                <a:ea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Arial" charset="0"/>
                  <a:ea typeface="ＭＳ Ｐゴシック" charset="0"/>
                </a:rPr>
                <a:t>Governor </a:t>
              </a:r>
              <a:r>
                <a:rPr kumimoji="0" lang="en-GB" sz="1100" b="0" i="0" u="none" strike="noStrike" cap="none" normalizeH="0" baseline="0" dirty="0">
                  <a:ln>
                    <a:noFill/>
                  </a:ln>
                  <a:solidFill>
                    <a:schemeClr val="tx1"/>
                  </a:solidFill>
                  <a:effectLst/>
                  <a:latin typeface="Arial" charset="0"/>
                  <a:ea typeface="ＭＳ Ｐゴシック" charset="0"/>
                </a:rPr>
                <a:t>Workshop &amp; </a:t>
              </a:r>
              <a:r>
                <a:rPr kumimoji="0" lang="en-GB" sz="1100" b="0" i="0" u="none" strike="noStrike" cap="none" normalizeH="0" baseline="0" dirty="0" smtClean="0">
                  <a:ln>
                    <a:noFill/>
                  </a:ln>
                  <a:solidFill>
                    <a:schemeClr val="tx1"/>
                  </a:solidFill>
                  <a:effectLst/>
                  <a:latin typeface="Arial" charset="0"/>
                  <a:ea typeface="ＭＳ Ｐゴシック" charset="0"/>
                </a:rPr>
                <a:t>Meetings</a:t>
              </a:r>
            </a:p>
            <a:p>
              <a:pPr algn="ctr" defTabSz="914400"/>
              <a:r>
                <a:rPr lang="en-GB" sz="1100" dirty="0">
                  <a:ea typeface="ＭＳ Ｐゴシック" charset="0"/>
                </a:rPr>
                <a:t>March - May 2016</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dirty="0">
                <a:ln>
                  <a:noFill/>
                </a:ln>
                <a:solidFill>
                  <a:schemeClr val="tx1"/>
                </a:solidFill>
                <a:effectLst/>
                <a:latin typeface="Arial" charset="0"/>
                <a:ea typeface="ＭＳ Ｐゴシック" charset="0"/>
              </a:endParaRPr>
            </a:p>
          </p:txBody>
        </p:sp>
        <p:sp>
          <p:nvSpPr>
            <p:cNvPr id="26649" name="_s26649"/>
            <p:cNvSpPr>
              <a:spLocks noChangeArrowheads="1"/>
            </p:cNvSpPr>
            <p:nvPr/>
          </p:nvSpPr>
          <p:spPr bwMode="auto">
            <a:xfrm>
              <a:off x="2786" y="2440"/>
              <a:ext cx="2091" cy="270"/>
            </a:xfrm>
            <a:prstGeom prst="roundRect">
              <a:avLst>
                <a:gd name="adj" fmla="val 16667"/>
              </a:avLst>
            </a:prstGeom>
            <a:solidFill>
              <a:srgbClr val="FF0000">
                <a:alpha val="50000"/>
              </a:srgbClr>
            </a:solidFill>
            <a:ln w="28575">
              <a:solidFill>
                <a:srgbClr val="FF0000"/>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charset="0"/>
                <a:ea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Arial" charset="0"/>
                  <a:ea typeface="ＭＳ Ｐゴシック" charset="0"/>
                </a:rPr>
                <a:t>Values </a:t>
              </a:r>
              <a:r>
                <a:rPr kumimoji="0" lang="en-GB" sz="1100" b="0" i="0" u="none" strike="noStrike" cap="none" normalizeH="0" baseline="0" dirty="0">
                  <a:ln>
                    <a:noFill/>
                  </a:ln>
                  <a:solidFill>
                    <a:schemeClr val="tx1"/>
                  </a:solidFill>
                  <a:effectLst/>
                  <a:latin typeface="Arial" charset="0"/>
                  <a:ea typeface="ＭＳ Ｐゴシック" charset="0"/>
                </a:rPr>
                <a:t>articulated &amp; Mission Statement </a:t>
              </a:r>
              <a:r>
                <a:rPr kumimoji="0" lang="en-GB" sz="1100" b="0" i="0" u="none" strike="noStrike" cap="none" normalizeH="0" baseline="0" dirty="0" smtClean="0">
                  <a:ln>
                    <a:noFill/>
                  </a:ln>
                  <a:solidFill>
                    <a:schemeClr val="tx1"/>
                  </a:solidFill>
                  <a:effectLst/>
                  <a:latin typeface="Arial" charset="0"/>
                  <a:ea typeface="ＭＳ Ｐゴシック" charset="0"/>
                </a:rPr>
                <a:t>Revisited</a:t>
              </a:r>
            </a:p>
            <a:p>
              <a:pPr marL="0" marR="0" lvl="0" indent="0" algn="ctr" defTabSz="914400" rtl="0" eaLnBrk="1" fontAlgn="base" latinLnBrk="0" hangingPunct="1">
                <a:lnSpc>
                  <a:spcPct val="100000"/>
                </a:lnSpc>
                <a:spcBef>
                  <a:spcPct val="0"/>
                </a:spcBef>
                <a:spcAft>
                  <a:spcPct val="0"/>
                </a:spcAft>
                <a:buClrTx/>
                <a:buSzTx/>
                <a:buFontTx/>
                <a:buNone/>
                <a:tabLst/>
              </a:pPr>
              <a:r>
                <a:rPr lang="en-GB" sz="1100" dirty="0" smtClean="0">
                  <a:ea typeface="ＭＳ Ｐゴシック" charset="0"/>
                </a:rPr>
                <a:t>May - August 2016</a:t>
              </a:r>
              <a:endParaRPr kumimoji="0" lang="en-GB" sz="1100" b="0" i="0" u="none" strike="noStrike" cap="none" normalizeH="0" baseline="0" dirty="0" smtClean="0">
                <a:ln>
                  <a:noFill/>
                </a:ln>
                <a:solidFill>
                  <a:schemeClr val="tx1"/>
                </a:solidFill>
                <a:effectLst/>
                <a:latin typeface="Arial" charset="0"/>
                <a:ea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dirty="0">
                <a:ln>
                  <a:noFill/>
                </a:ln>
                <a:solidFill>
                  <a:schemeClr val="tx1"/>
                </a:solidFill>
                <a:effectLst/>
                <a:latin typeface="Arial" charset="0"/>
                <a:ea typeface="ＭＳ Ｐゴシック" charset="0"/>
              </a:endParaRPr>
            </a:p>
          </p:txBody>
        </p:sp>
        <p:sp>
          <p:nvSpPr>
            <p:cNvPr id="26651" name="_s26651"/>
            <p:cNvSpPr>
              <a:spLocks noChangeArrowheads="1"/>
            </p:cNvSpPr>
            <p:nvPr/>
          </p:nvSpPr>
          <p:spPr bwMode="auto">
            <a:xfrm>
              <a:off x="2786" y="2835"/>
              <a:ext cx="2091" cy="270"/>
            </a:xfrm>
            <a:prstGeom prst="roundRect">
              <a:avLst>
                <a:gd name="adj" fmla="val 16667"/>
              </a:avLst>
            </a:prstGeom>
            <a:solidFill>
              <a:srgbClr val="FF0000">
                <a:alpha val="50000"/>
              </a:srgbClr>
            </a:solidFill>
            <a:ln w="28575">
              <a:solidFill>
                <a:srgbClr val="FF0000"/>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Arial" charset="0"/>
                  <a:ea typeface="ＭＳ Ｐゴシック" charset="0"/>
                </a:rPr>
                <a:t>New 3 </a:t>
              </a:r>
              <a:r>
                <a:rPr kumimoji="0" lang="en-GB" sz="1100" b="0" i="0" u="none" strike="noStrike" cap="none" normalizeH="0" baseline="0" dirty="0">
                  <a:ln>
                    <a:noFill/>
                  </a:ln>
                  <a:solidFill>
                    <a:schemeClr val="tx1"/>
                  </a:solidFill>
                  <a:effectLst/>
                  <a:latin typeface="Arial" charset="0"/>
                  <a:ea typeface="ＭＳ Ｐゴシック" charset="0"/>
                </a:rPr>
                <a:t>Year Plan </a:t>
              </a:r>
              <a:r>
                <a:rPr kumimoji="0" lang="en-GB" sz="1100" b="0" i="0" u="none" strike="noStrike" cap="none" normalizeH="0" baseline="0" dirty="0" smtClean="0">
                  <a:ln>
                    <a:noFill/>
                  </a:ln>
                  <a:solidFill>
                    <a:schemeClr val="tx1"/>
                  </a:solidFill>
                  <a:effectLst/>
                  <a:latin typeface="Arial" charset="0"/>
                  <a:ea typeface="ＭＳ Ｐゴシック" charset="0"/>
                </a:rPr>
                <a:t>Drafted</a:t>
              </a:r>
            </a:p>
            <a:p>
              <a:pPr marL="0" marR="0" lvl="0" indent="0" algn="ctr" defTabSz="914400" rtl="0" eaLnBrk="1" fontAlgn="base" latinLnBrk="0" hangingPunct="1">
                <a:lnSpc>
                  <a:spcPct val="100000"/>
                </a:lnSpc>
                <a:spcBef>
                  <a:spcPct val="0"/>
                </a:spcBef>
                <a:spcAft>
                  <a:spcPct val="0"/>
                </a:spcAft>
                <a:buClrTx/>
                <a:buSzTx/>
                <a:buFontTx/>
                <a:buNone/>
                <a:tabLst/>
              </a:pPr>
              <a:r>
                <a:rPr lang="en-GB" sz="1100" dirty="0" smtClean="0">
                  <a:ea typeface="ＭＳ Ｐゴシック" charset="0"/>
                </a:rPr>
                <a:t>May - August 2016</a:t>
              </a:r>
              <a:endParaRPr kumimoji="0" lang="en-GB" sz="1100" b="0" i="0" u="none" strike="noStrike" cap="none" normalizeH="0" baseline="0" dirty="0">
                <a:ln>
                  <a:noFill/>
                </a:ln>
                <a:solidFill>
                  <a:schemeClr val="tx1"/>
                </a:solidFill>
                <a:effectLst/>
                <a:latin typeface="Arial" charset="0"/>
                <a:ea typeface="ＭＳ Ｐゴシック" charset="0"/>
              </a:endParaRPr>
            </a:p>
          </p:txBody>
        </p:sp>
        <p:sp>
          <p:nvSpPr>
            <p:cNvPr id="26653" name="_s26653"/>
            <p:cNvSpPr>
              <a:spLocks noChangeArrowheads="1"/>
            </p:cNvSpPr>
            <p:nvPr/>
          </p:nvSpPr>
          <p:spPr bwMode="auto">
            <a:xfrm>
              <a:off x="4179" y="3240"/>
              <a:ext cx="2091" cy="270"/>
            </a:xfrm>
            <a:prstGeom prst="roundRect">
              <a:avLst>
                <a:gd name="adj" fmla="val 16667"/>
              </a:avLst>
            </a:prstGeom>
            <a:solidFill>
              <a:srgbClr val="FF00FF">
                <a:alpha val="50000"/>
              </a:srgbClr>
            </a:solidFill>
            <a:ln w="28575">
              <a:solidFill>
                <a:srgbClr val="FF00AD"/>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a:ln>
                    <a:noFill/>
                  </a:ln>
                  <a:solidFill>
                    <a:schemeClr val="tx1"/>
                  </a:solidFill>
                  <a:effectLst/>
                  <a:latin typeface="Arial" charset="0"/>
                  <a:ea typeface="ＭＳ Ｐゴシック" charset="0"/>
                </a:rPr>
                <a:t>School Development document </a:t>
              </a:r>
              <a:r>
                <a:rPr kumimoji="0" lang="en-GB" sz="1100" b="0" i="0" u="none" strike="noStrike" cap="none" normalizeH="0" baseline="0" dirty="0" smtClean="0">
                  <a:ln>
                    <a:noFill/>
                  </a:ln>
                  <a:solidFill>
                    <a:schemeClr val="tx1"/>
                  </a:solidFill>
                  <a:effectLst/>
                  <a:latin typeface="Arial" charset="0"/>
                  <a:ea typeface="ＭＳ Ｐゴシック" charset="0"/>
                </a:rPr>
                <a:t>drafted</a:t>
              </a:r>
            </a:p>
            <a:p>
              <a:pPr marL="0" marR="0" lvl="0" indent="0" algn="ctr" defTabSz="914400" rtl="0" eaLnBrk="1" fontAlgn="base" latinLnBrk="0" hangingPunct="1">
                <a:lnSpc>
                  <a:spcPct val="100000"/>
                </a:lnSpc>
                <a:spcBef>
                  <a:spcPct val="0"/>
                </a:spcBef>
                <a:spcAft>
                  <a:spcPct val="0"/>
                </a:spcAft>
                <a:buClrTx/>
                <a:buSzTx/>
                <a:buFontTx/>
                <a:buNone/>
                <a:tabLst/>
              </a:pPr>
              <a:r>
                <a:rPr lang="en-GB" sz="1100" dirty="0" smtClean="0">
                  <a:ea typeface="ＭＳ Ｐゴシック" charset="0"/>
                </a:rPr>
                <a:t>Feb. to September 2016</a:t>
              </a:r>
              <a:endParaRPr kumimoji="0" lang="en-GB" sz="1100" b="0" i="0" u="none" strike="noStrike" cap="none" normalizeH="0" baseline="0" dirty="0">
                <a:ln>
                  <a:noFill/>
                </a:ln>
                <a:solidFill>
                  <a:schemeClr val="tx1"/>
                </a:solidFill>
                <a:effectLst/>
                <a:latin typeface="Arial" charset="0"/>
                <a:ea typeface="ＭＳ Ｐゴシック" charset="0"/>
              </a:endParaRPr>
            </a:p>
          </p:txBody>
        </p:sp>
        <p:sp>
          <p:nvSpPr>
            <p:cNvPr id="26655" name="_s26655"/>
            <p:cNvSpPr>
              <a:spLocks noChangeArrowheads="1"/>
            </p:cNvSpPr>
            <p:nvPr/>
          </p:nvSpPr>
          <p:spPr bwMode="auto">
            <a:xfrm>
              <a:off x="5572" y="3645"/>
              <a:ext cx="2090" cy="270"/>
            </a:xfrm>
            <a:prstGeom prst="roundRect">
              <a:avLst>
                <a:gd name="adj" fmla="val 16667"/>
              </a:avLst>
            </a:prstGeom>
            <a:solidFill>
              <a:srgbClr val="01BD0A">
                <a:alpha val="50000"/>
              </a:srgbClr>
            </a:solidFill>
            <a:ln w="28575">
              <a:solidFill>
                <a:srgbClr val="01BD0A"/>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a:ln>
                    <a:noFill/>
                  </a:ln>
                  <a:solidFill>
                    <a:schemeClr val="tx1"/>
                  </a:solidFill>
                  <a:effectLst/>
                  <a:latin typeface="Arial" charset="0"/>
                  <a:ea typeface="ＭＳ Ｐゴシック" charset="0"/>
                </a:rPr>
                <a:t>Agreed by Governors Sept. </a:t>
              </a:r>
              <a:r>
                <a:rPr kumimoji="0" lang="en-GB" sz="1100" b="0" i="0" u="none" strike="noStrike" cap="none" normalizeH="0" baseline="0" dirty="0" smtClean="0">
                  <a:ln>
                    <a:noFill/>
                  </a:ln>
                  <a:solidFill>
                    <a:schemeClr val="tx1"/>
                  </a:solidFill>
                  <a:effectLst/>
                  <a:latin typeface="Arial" charset="0"/>
                  <a:ea typeface="ＭＳ Ｐゴシック" charset="0"/>
                </a:rPr>
                <a:t>2016</a:t>
              </a:r>
              <a:endParaRPr kumimoji="0" lang="en-GB" sz="1100" b="0" i="0" u="none" strike="noStrike" cap="none" normalizeH="0" baseline="0" dirty="0">
                <a:ln>
                  <a:noFill/>
                </a:ln>
                <a:solidFill>
                  <a:schemeClr val="tx1"/>
                </a:solidFill>
                <a:effectLst/>
                <a:latin typeface="Arial" charset="0"/>
                <a:ea typeface="ＭＳ Ｐゴシック" charset="0"/>
              </a:endParaRPr>
            </a:p>
          </p:txBody>
        </p:sp>
        <p:sp>
          <p:nvSpPr>
            <p:cNvPr id="26659" name="_s26659"/>
            <p:cNvSpPr>
              <a:spLocks noChangeArrowheads="1"/>
            </p:cNvSpPr>
            <p:nvPr/>
          </p:nvSpPr>
          <p:spPr bwMode="auto">
            <a:xfrm>
              <a:off x="5572" y="3973"/>
              <a:ext cx="2090" cy="203"/>
            </a:xfrm>
            <a:prstGeom prst="roundRect">
              <a:avLst>
                <a:gd name="adj" fmla="val 16667"/>
              </a:avLst>
            </a:prstGeom>
            <a:solidFill>
              <a:srgbClr val="01BD0A">
                <a:alpha val="50000"/>
              </a:srgbClr>
            </a:solidFill>
            <a:ln w="28575">
              <a:solidFill>
                <a:srgbClr val="01BD0A"/>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a:ln>
                    <a:noFill/>
                  </a:ln>
                  <a:solidFill>
                    <a:schemeClr val="tx1"/>
                  </a:solidFill>
                  <a:effectLst/>
                  <a:latin typeface="Arial" charset="0"/>
                  <a:ea typeface="ＭＳ Ｐゴシック" charset="0"/>
                </a:rPr>
                <a:t>Shared with stakeholder Oct. </a:t>
              </a:r>
              <a:r>
                <a:rPr kumimoji="0" lang="en-GB" sz="1100" b="0" i="0" u="none" strike="noStrike" cap="none" normalizeH="0" baseline="0" dirty="0" smtClean="0">
                  <a:ln>
                    <a:noFill/>
                  </a:ln>
                  <a:solidFill>
                    <a:schemeClr val="tx1"/>
                  </a:solidFill>
                  <a:effectLst/>
                  <a:latin typeface="Arial" charset="0"/>
                  <a:ea typeface="ＭＳ Ｐゴシック" charset="0"/>
                </a:rPr>
                <a:t>2016</a:t>
              </a:r>
              <a:endParaRPr kumimoji="0" lang="en-GB" sz="1100" b="0" i="0" u="none" strike="noStrike" cap="none" normalizeH="0" baseline="0" dirty="0">
                <a:ln>
                  <a:noFill/>
                </a:ln>
                <a:solidFill>
                  <a:schemeClr val="tx1"/>
                </a:solidFill>
                <a:effectLst/>
                <a:latin typeface="Arial" charset="0"/>
                <a:ea typeface="ＭＳ Ｐゴシック" charset="0"/>
              </a:endParaRPr>
            </a:p>
          </p:txBody>
        </p:sp>
        <p:sp>
          <p:nvSpPr>
            <p:cNvPr id="15362" name="Rectangle 5"/>
            <p:cNvSpPr>
              <a:spLocks/>
            </p:cNvSpPr>
            <p:nvPr/>
          </p:nvSpPr>
          <p:spPr bwMode="auto">
            <a:xfrm>
              <a:off x="3933" y="1208"/>
              <a:ext cx="3410" cy="1078"/>
            </a:xfrm>
            <a:prstGeom prst="rect">
              <a:avLst/>
            </a:prstGeom>
            <a:solidFill>
              <a:srgbClr val="FFFFCC"/>
            </a:solidFill>
            <a:ln w="28575">
              <a:solidFill>
                <a:schemeClr val="tx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4400" b="0" i="0" u="none" strike="noStrike" cap="none" normalizeH="0" baseline="0">
                  <a:ln>
                    <a:noFill/>
                  </a:ln>
                  <a:solidFill>
                    <a:schemeClr val="tx1"/>
                  </a:solidFill>
                  <a:effectLst/>
                  <a:latin typeface="Arial" charset="0"/>
                  <a:ea typeface="ＭＳ Ｐゴシック" charset="0"/>
                </a:rPr>
                <a:t>S.D.P.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GB" sz="4400" b="0" i="0" u="none" strike="noStrike" cap="none" normalizeH="0" baseline="0">
                  <a:ln>
                    <a:noFill/>
                  </a:ln>
                  <a:solidFill>
                    <a:schemeClr val="tx1"/>
                  </a:solidFill>
                  <a:effectLst/>
                  <a:latin typeface="Arial" charset="0"/>
                  <a:ea typeface="ＭＳ Ｐゴシック" charset="0"/>
                </a:rPr>
                <a:t>Timeline</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GB" sz="4400" b="0" i="0" u="none" strike="noStrike" cap="none" normalizeH="0" baseline="0">
                <a:ln>
                  <a:noFill/>
                </a:ln>
                <a:solidFill>
                  <a:srgbClr val="0099CC"/>
                </a:solidFill>
                <a:effectLst/>
                <a:latin typeface="Arial" charset="0"/>
                <a:ea typeface="ＭＳ Ｐゴシック" charset="0"/>
              </a:endParaRPr>
            </a:p>
          </p:txBody>
        </p:sp>
      </p:grpSp>
      <p:pic>
        <p:nvPicPr>
          <p:cNvPr id="35" name="Picture 4" descr="Logo"/>
          <p:cNvPicPr>
            <a:picLocks noChangeAspect="1" noChangeArrowheads="1"/>
          </p:cNvPicPr>
          <p:nvPr/>
        </p:nvPicPr>
        <p:blipFill>
          <a:blip r:embed="rId3"/>
          <a:srcRect l="10858" t="9195" r="34909" b="50888"/>
          <a:stretch>
            <a:fillRect/>
          </a:stretch>
        </p:blipFill>
        <p:spPr bwMode="auto">
          <a:xfrm>
            <a:off x="894593" y="4589278"/>
            <a:ext cx="1531978" cy="1593895"/>
          </a:xfrm>
          <a:prstGeom prst="rect">
            <a:avLst/>
          </a:prstGeom>
          <a:noFill/>
          <a:ln w="57150">
            <a:solidFill>
              <a:srgbClr val="0099CC"/>
            </a:solidFill>
            <a:miter lim="800000"/>
            <a:headEnd/>
            <a:tailEnd/>
          </a:ln>
        </p:spPr>
      </p:pic>
    </p:spTree>
    <p:extLst>
      <p:ext uri="{BB962C8B-B14F-4D97-AF65-F5344CB8AC3E}">
        <p14:creationId xmlns:p14="http://schemas.microsoft.com/office/powerpoint/2010/main" val="382435466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5"/>
          <p:cNvSpPr>
            <a:spLocks noGrp="1"/>
          </p:cNvSpPr>
          <p:nvPr>
            <p:ph type="body" sz="half" idx="4294967295"/>
          </p:nvPr>
        </p:nvSpPr>
        <p:spPr>
          <a:xfrm>
            <a:off x="5296402" y="2744660"/>
            <a:ext cx="5539607" cy="2686263"/>
          </a:xfrm>
          <a:solidFill>
            <a:srgbClr val="FFFFCC"/>
          </a:solidFill>
          <a:ln w="28575">
            <a:solidFill>
              <a:srgbClr val="0099CC"/>
            </a:solidFill>
          </a:ln>
        </p:spPr>
        <p:txBody>
          <a:bodyPr/>
          <a:lstStyle/>
          <a:p>
            <a:pPr algn="ctr" eaLnBrk="1" hangingPunct="1">
              <a:buNone/>
            </a:pPr>
            <a:r>
              <a:rPr lang="en-GB" sz="5400" dirty="0" smtClean="0">
                <a:solidFill>
                  <a:srgbClr val="0099CC"/>
                </a:solidFill>
              </a:rPr>
              <a:t>‘</a:t>
            </a:r>
            <a:r>
              <a:rPr lang="en-GB" sz="5400" b="1" dirty="0">
                <a:solidFill>
                  <a:srgbClr val="0099CC"/>
                </a:solidFill>
              </a:rPr>
              <a:t>O</a:t>
            </a:r>
            <a:r>
              <a:rPr lang="en-GB" sz="5400" b="1" dirty="0" smtClean="0">
                <a:solidFill>
                  <a:srgbClr val="0099CC"/>
                </a:solidFill>
              </a:rPr>
              <a:t>ur </a:t>
            </a:r>
            <a:r>
              <a:rPr lang="en-GB" sz="5400" b="1" dirty="0">
                <a:solidFill>
                  <a:srgbClr val="0099CC"/>
                </a:solidFill>
              </a:rPr>
              <a:t>goals for the next three </a:t>
            </a:r>
            <a:r>
              <a:rPr lang="en-GB" sz="5400" b="1" dirty="0" smtClean="0">
                <a:solidFill>
                  <a:srgbClr val="0099CC"/>
                </a:solidFill>
              </a:rPr>
              <a:t>years’</a:t>
            </a:r>
            <a:endParaRPr lang="en-GB" sz="5400" b="1" dirty="0">
              <a:solidFill>
                <a:srgbClr val="0099CC"/>
              </a:solidFill>
            </a:endParaRPr>
          </a:p>
        </p:txBody>
      </p:sp>
      <p:pic>
        <p:nvPicPr>
          <p:cNvPr id="32770" name="Picture 7" descr="Logo"/>
          <p:cNvPicPr>
            <a:picLocks noChangeAspect="1" noChangeArrowheads="1"/>
          </p:cNvPicPr>
          <p:nvPr/>
        </p:nvPicPr>
        <p:blipFill>
          <a:blip r:embed="rId2"/>
          <a:srcRect l="10858" t="9195" r="34909" b="50888"/>
          <a:stretch>
            <a:fillRect/>
          </a:stretch>
        </p:blipFill>
        <p:spPr bwMode="auto">
          <a:xfrm>
            <a:off x="1395413" y="2754313"/>
            <a:ext cx="2503487" cy="2605087"/>
          </a:xfrm>
          <a:prstGeom prst="rect">
            <a:avLst/>
          </a:prstGeom>
          <a:noFill/>
          <a:ln w="57150">
            <a:solidFill>
              <a:srgbClr val="0099CC"/>
            </a:solidFill>
            <a:miter lim="800000"/>
            <a:headEnd/>
            <a:tailEnd/>
          </a:ln>
        </p:spPr>
      </p:pic>
    </p:spTree>
    <p:extLst>
      <p:ext uri="{BB962C8B-B14F-4D97-AF65-F5344CB8AC3E}">
        <p14:creationId xmlns:p14="http://schemas.microsoft.com/office/powerpoint/2010/main" val="288066615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5"/>
          <p:cNvSpPr>
            <a:spLocks noGrp="1"/>
          </p:cNvSpPr>
          <p:nvPr>
            <p:ph type="body" sz="half" idx="4294967295"/>
          </p:nvPr>
        </p:nvSpPr>
        <p:spPr>
          <a:xfrm>
            <a:off x="381000" y="276225"/>
            <a:ext cx="11480800" cy="6365875"/>
          </a:xfrm>
          <a:solidFill>
            <a:srgbClr val="FFFFCC"/>
          </a:solidFill>
          <a:ln w="28575">
            <a:solidFill>
              <a:srgbClr val="0099CC"/>
            </a:solidFill>
          </a:ln>
        </p:spPr>
        <p:txBody>
          <a:bodyPr/>
          <a:lstStyle/>
          <a:p>
            <a:pPr marL="0" indent="0">
              <a:buNone/>
            </a:pPr>
            <a:r>
              <a:rPr lang="en-GB" sz="2400" b="1" dirty="0">
                <a:solidFill>
                  <a:srgbClr val="FF0000"/>
                </a:solidFill>
              </a:rPr>
              <a:t>Primary Department:</a:t>
            </a:r>
            <a:r>
              <a:rPr lang="en-GB" sz="2400" dirty="0">
                <a:solidFill>
                  <a:srgbClr val="FF0000"/>
                </a:solidFill>
              </a:rPr>
              <a:t> Strategic Goals for 2016/17 to 2018/19</a:t>
            </a:r>
          </a:p>
          <a:p>
            <a:pPr marL="0" indent="0">
              <a:buNone/>
            </a:pPr>
            <a:endParaRPr lang="en-GB" sz="2000" b="1" dirty="0">
              <a:solidFill>
                <a:srgbClr val="FF0000"/>
              </a:solidFill>
            </a:endParaRPr>
          </a:p>
          <a:p>
            <a:pPr marL="0" indent="0">
              <a:buNone/>
            </a:pPr>
            <a:r>
              <a:rPr lang="en-GB" sz="2000" b="1" dirty="0">
                <a:solidFill>
                  <a:srgbClr val="FF0000"/>
                </a:solidFill>
              </a:rPr>
              <a:t>Strategic Leadership</a:t>
            </a:r>
          </a:p>
          <a:p>
            <a:pPr marL="0" indent="0">
              <a:buNone/>
            </a:pPr>
            <a:r>
              <a:rPr lang="en-GB" sz="2400" dirty="0">
                <a:solidFill>
                  <a:srgbClr val="FF0000"/>
                </a:solidFill>
              </a:rPr>
              <a:t>To share good practice across the school and beyond to enhance staff development and pupils’ attainment.  This will include the development and coaching of curriculum leaders. </a:t>
            </a:r>
          </a:p>
          <a:p>
            <a:pPr marL="0" indent="0">
              <a:buNone/>
            </a:pPr>
            <a:r>
              <a:rPr lang="en-GB" sz="2400" dirty="0">
                <a:solidFill>
                  <a:srgbClr val="FF0000"/>
                </a:solidFill>
              </a:rPr>
              <a:t> </a:t>
            </a:r>
          </a:p>
          <a:p>
            <a:pPr marL="0" indent="0">
              <a:buNone/>
            </a:pPr>
            <a:r>
              <a:rPr lang="en-GB" sz="2400" dirty="0" smtClean="0">
                <a:solidFill>
                  <a:srgbClr val="FF0000"/>
                </a:solidFill>
              </a:rPr>
              <a:t>The </a:t>
            </a:r>
            <a:r>
              <a:rPr lang="en-GB" sz="2400" dirty="0">
                <a:solidFill>
                  <a:srgbClr val="FF0000"/>
                </a:solidFill>
              </a:rPr>
              <a:t>continued development of Shared Education with St. James’s Primary School.  In particular, this will allow the schools to promote S.T.E.M. and Forest School learning as well as achieving ‘Rights Respecting Schools’ status.</a:t>
            </a:r>
          </a:p>
          <a:p>
            <a:endParaRPr lang="en-GB" sz="2400" dirty="0">
              <a:solidFill>
                <a:srgbClr val="FF0000"/>
              </a:solidFill>
            </a:endParaRPr>
          </a:p>
          <a:p>
            <a:pPr marL="0" indent="0">
              <a:buNone/>
            </a:pPr>
            <a:r>
              <a:rPr lang="en-GB" sz="2400" dirty="0">
                <a:solidFill>
                  <a:srgbClr val="FF0000"/>
                </a:solidFill>
              </a:rPr>
              <a:t>To engage with community stakeholders to increase aspirations, attainment, early intervention and collaboration. This will include focused family learning support interventions. </a:t>
            </a:r>
          </a:p>
          <a:p>
            <a:pPr marL="0" indent="0">
              <a:buNone/>
            </a:pPr>
            <a:endParaRPr lang="en-GB" sz="2000" dirty="0">
              <a:solidFill>
                <a:srgbClr val="FF0000"/>
              </a:solidFill>
            </a:endParaRPr>
          </a:p>
          <a:p>
            <a:pPr marL="438150" indent="-438150">
              <a:buFont typeface="Arial" charset="0"/>
              <a:buNone/>
            </a:pPr>
            <a:endParaRPr lang="en-GB" sz="2300" b="1" dirty="0" smtClean="0">
              <a:solidFill>
                <a:schemeClr val="tx1"/>
              </a:solidFill>
            </a:endParaRPr>
          </a:p>
          <a:p>
            <a:pPr marL="438150" indent="-438150">
              <a:buFont typeface="Arial" charset="0"/>
              <a:buNone/>
            </a:pPr>
            <a:endParaRPr lang="en-GB" sz="2300" dirty="0" smtClean="0">
              <a:solidFill>
                <a:schemeClr val="tx1"/>
              </a:solidFill>
            </a:endParaRPr>
          </a:p>
          <a:p>
            <a:pPr marL="438150" indent="-438150"/>
            <a:endParaRPr lang="en-GB" sz="2300" dirty="0" smtClean="0">
              <a:solidFill>
                <a:schemeClr val="tx1"/>
              </a:solidFill>
            </a:endParaRPr>
          </a:p>
          <a:p>
            <a:pPr marL="438150" indent="-438150"/>
            <a:endParaRPr lang="en-GB" sz="2300" dirty="0" smtClean="0">
              <a:solidFill>
                <a:schemeClr val="tx1"/>
              </a:solidFill>
            </a:endParaRPr>
          </a:p>
          <a:p>
            <a:pPr marL="438150" indent="-438150" eaLnBrk="1" hangingPunct="1">
              <a:buFont typeface="Arial" charset="0"/>
              <a:buNone/>
            </a:pPr>
            <a:endParaRPr lang="en-GB" sz="2100" dirty="0" smtClean="0">
              <a:solidFill>
                <a:schemeClr val="tx1"/>
              </a:solidFill>
            </a:endParaRPr>
          </a:p>
        </p:txBody>
      </p:sp>
    </p:spTree>
    <p:extLst>
      <p:ext uri="{BB962C8B-B14F-4D97-AF65-F5344CB8AC3E}">
        <p14:creationId xmlns:p14="http://schemas.microsoft.com/office/powerpoint/2010/main" val="213081567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5"/>
          <p:cNvSpPr>
            <a:spLocks noGrp="1"/>
          </p:cNvSpPr>
          <p:nvPr>
            <p:ph type="body" sz="half" idx="4294967295"/>
          </p:nvPr>
        </p:nvSpPr>
        <p:spPr>
          <a:xfrm>
            <a:off x="381000" y="276225"/>
            <a:ext cx="11480800" cy="6365875"/>
          </a:xfrm>
          <a:solidFill>
            <a:srgbClr val="FFFFCC"/>
          </a:solidFill>
          <a:ln w="28575">
            <a:solidFill>
              <a:srgbClr val="0099CC"/>
            </a:solidFill>
          </a:ln>
        </p:spPr>
        <p:txBody>
          <a:bodyPr/>
          <a:lstStyle/>
          <a:p>
            <a:pPr marL="0" indent="0">
              <a:buNone/>
            </a:pPr>
            <a:endParaRPr lang="en-GB" sz="2000" dirty="0">
              <a:solidFill>
                <a:srgbClr val="000000"/>
              </a:solidFill>
            </a:endParaRPr>
          </a:p>
          <a:p>
            <a:pPr marL="438150" indent="-438150">
              <a:buFont typeface="Arial" charset="0"/>
              <a:buNone/>
            </a:pPr>
            <a:endParaRPr lang="en-GB" sz="2300" b="1" dirty="0" smtClean="0">
              <a:solidFill>
                <a:schemeClr val="tx1"/>
              </a:solidFill>
            </a:endParaRPr>
          </a:p>
          <a:p>
            <a:pPr marL="438150" indent="-438150">
              <a:buFont typeface="Arial" charset="0"/>
              <a:buNone/>
            </a:pPr>
            <a:endParaRPr lang="en-GB" sz="2300" dirty="0" smtClean="0">
              <a:solidFill>
                <a:schemeClr val="tx1"/>
              </a:solidFill>
            </a:endParaRPr>
          </a:p>
          <a:p>
            <a:pPr marL="438150" indent="-438150"/>
            <a:endParaRPr lang="en-GB" sz="2300" dirty="0" smtClean="0">
              <a:solidFill>
                <a:schemeClr val="tx1"/>
              </a:solidFill>
            </a:endParaRPr>
          </a:p>
          <a:p>
            <a:pPr marL="438150" indent="-438150"/>
            <a:endParaRPr lang="en-GB" sz="2300" dirty="0" smtClean="0">
              <a:solidFill>
                <a:schemeClr val="tx1"/>
              </a:solidFill>
            </a:endParaRPr>
          </a:p>
          <a:p>
            <a:pPr marL="438150" indent="-438150" eaLnBrk="1" hangingPunct="1">
              <a:buFont typeface="Arial" charset="0"/>
              <a:buNone/>
            </a:pPr>
            <a:endParaRPr lang="en-GB" sz="2100" dirty="0" smtClean="0">
              <a:solidFill>
                <a:schemeClr val="tx1"/>
              </a:solidFill>
            </a:endParaRPr>
          </a:p>
        </p:txBody>
      </p:sp>
      <p:sp>
        <p:nvSpPr>
          <p:cNvPr id="2" name="Rectangle 1"/>
          <p:cNvSpPr/>
          <p:nvPr/>
        </p:nvSpPr>
        <p:spPr>
          <a:xfrm>
            <a:off x="656884" y="471495"/>
            <a:ext cx="11021032" cy="6001642"/>
          </a:xfrm>
          <a:prstGeom prst="rect">
            <a:avLst/>
          </a:prstGeom>
        </p:spPr>
        <p:txBody>
          <a:bodyPr wrap="square">
            <a:spAutoFit/>
          </a:bodyPr>
          <a:lstStyle/>
          <a:p>
            <a:r>
              <a:rPr lang="en-GB" sz="2400" b="1" dirty="0">
                <a:solidFill>
                  <a:srgbClr val="FF0000"/>
                </a:solidFill>
              </a:rPr>
              <a:t>Ethos</a:t>
            </a:r>
          </a:p>
          <a:p>
            <a:r>
              <a:rPr lang="en-GB" sz="2400" dirty="0">
                <a:solidFill>
                  <a:srgbClr val="FF0000"/>
                </a:solidFill>
              </a:rPr>
              <a:t>Implement and review a whole school wellbeing strategy. </a:t>
            </a:r>
          </a:p>
          <a:p>
            <a:r>
              <a:rPr lang="en-GB" sz="2400" dirty="0">
                <a:solidFill>
                  <a:srgbClr val="FF0000"/>
                </a:solidFill>
              </a:rPr>
              <a:t> </a:t>
            </a:r>
          </a:p>
          <a:p>
            <a:r>
              <a:rPr lang="en-GB" sz="2400" dirty="0">
                <a:solidFill>
                  <a:srgbClr val="FF0000"/>
                </a:solidFill>
              </a:rPr>
              <a:t>Achieve the British Council’s International School Award by June 2018.</a:t>
            </a:r>
          </a:p>
          <a:p>
            <a:r>
              <a:rPr lang="en-GB" sz="2400" dirty="0">
                <a:solidFill>
                  <a:srgbClr val="FF0000"/>
                </a:solidFill>
              </a:rPr>
              <a:t> </a:t>
            </a:r>
          </a:p>
          <a:p>
            <a:r>
              <a:rPr lang="en-GB" sz="2400" dirty="0">
                <a:solidFill>
                  <a:srgbClr val="FF0000"/>
                </a:solidFill>
              </a:rPr>
              <a:t>Use the pursuit of the Eco Green Flag, by June 2019, as a means to educate our school community to be more eco friendly. </a:t>
            </a:r>
          </a:p>
          <a:p>
            <a:r>
              <a:rPr lang="en-GB" sz="2400" b="1" dirty="0">
                <a:solidFill>
                  <a:srgbClr val="FF0000"/>
                </a:solidFill>
              </a:rPr>
              <a:t> </a:t>
            </a:r>
            <a:endParaRPr lang="en-GB" sz="2400" dirty="0">
              <a:solidFill>
                <a:srgbClr val="FF0000"/>
              </a:solidFill>
            </a:endParaRPr>
          </a:p>
          <a:p>
            <a:r>
              <a:rPr lang="en-GB" sz="2400" b="1" dirty="0">
                <a:solidFill>
                  <a:srgbClr val="FF0000"/>
                </a:solidFill>
              </a:rPr>
              <a:t>Learning and Teaching</a:t>
            </a:r>
            <a:endParaRPr lang="en-GB" sz="2400" dirty="0">
              <a:solidFill>
                <a:srgbClr val="FF0000"/>
              </a:solidFill>
            </a:endParaRPr>
          </a:p>
          <a:p>
            <a:r>
              <a:rPr lang="en-GB" sz="2400" dirty="0">
                <a:solidFill>
                  <a:srgbClr val="FF0000"/>
                </a:solidFill>
              </a:rPr>
              <a:t>90+% of pupils, in both, Literacy and Numeracy will achieve as expected or above.  </a:t>
            </a:r>
          </a:p>
          <a:p>
            <a:endParaRPr lang="en-GB" sz="2400" dirty="0">
              <a:solidFill>
                <a:srgbClr val="FF0000"/>
              </a:solidFill>
            </a:endParaRPr>
          </a:p>
          <a:p>
            <a:r>
              <a:rPr lang="en-GB" sz="2400" dirty="0">
                <a:solidFill>
                  <a:srgbClr val="FF0000"/>
                </a:solidFill>
              </a:rPr>
              <a:t>I.C.T. will more effectively enrich creativity, thinking skills and improve school management. </a:t>
            </a:r>
          </a:p>
          <a:p>
            <a:endParaRPr lang="en-GB" sz="2400" dirty="0">
              <a:solidFill>
                <a:srgbClr val="FF0000"/>
              </a:solidFill>
            </a:endParaRPr>
          </a:p>
          <a:p>
            <a:r>
              <a:rPr lang="en-GB" sz="2400" dirty="0">
                <a:solidFill>
                  <a:srgbClr val="FF0000"/>
                </a:solidFill>
              </a:rPr>
              <a:t>Review and update our P.D.M.U. provision. </a:t>
            </a:r>
          </a:p>
        </p:txBody>
      </p:sp>
    </p:spTree>
    <p:extLst>
      <p:ext uri="{BB962C8B-B14F-4D97-AF65-F5344CB8AC3E}">
        <p14:creationId xmlns:p14="http://schemas.microsoft.com/office/powerpoint/2010/main" val="213081567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5"/>
          <p:cNvSpPr>
            <a:spLocks noGrp="1"/>
          </p:cNvSpPr>
          <p:nvPr>
            <p:ph type="body" sz="half" idx="4294967295"/>
          </p:nvPr>
        </p:nvSpPr>
        <p:spPr>
          <a:xfrm>
            <a:off x="381000" y="276225"/>
            <a:ext cx="11480800" cy="6365875"/>
          </a:xfrm>
          <a:solidFill>
            <a:srgbClr val="FFFFCC"/>
          </a:solidFill>
          <a:ln w="28575">
            <a:solidFill>
              <a:srgbClr val="0099CC"/>
            </a:solidFill>
          </a:ln>
        </p:spPr>
        <p:txBody>
          <a:bodyPr/>
          <a:lstStyle/>
          <a:p>
            <a:pPr marL="0" indent="0">
              <a:buNone/>
            </a:pPr>
            <a:r>
              <a:rPr lang="en-GB" sz="2400" b="1" dirty="0">
                <a:solidFill>
                  <a:srgbClr val="FF0000"/>
                </a:solidFill>
              </a:rPr>
              <a:t>Nursery Department:</a:t>
            </a:r>
            <a:r>
              <a:rPr lang="en-GB" sz="2400" dirty="0">
                <a:solidFill>
                  <a:srgbClr val="FF0000"/>
                </a:solidFill>
              </a:rPr>
              <a:t> Strategic Goals for 2016/17 to 2018/19</a:t>
            </a:r>
          </a:p>
          <a:p>
            <a:pPr marL="0" indent="0">
              <a:buNone/>
            </a:pPr>
            <a:endParaRPr lang="en-GB" sz="2400" dirty="0">
              <a:solidFill>
                <a:srgbClr val="FF0000"/>
              </a:solidFill>
            </a:endParaRPr>
          </a:p>
          <a:p>
            <a:pPr marL="0" indent="0">
              <a:buNone/>
            </a:pPr>
            <a:r>
              <a:rPr lang="en-GB" sz="2400" b="1" dirty="0">
                <a:solidFill>
                  <a:srgbClr val="FF0000"/>
                </a:solidFill>
              </a:rPr>
              <a:t>Strategic </a:t>
            </a:r>
            <a:r>
              <a:rPr lang="en-GB" sz="2400" b="1" dirty="0" smtClean="0">
                <a:solidFill>
                  <a:srgbClr val="FF0000"/>
                </a:solidFill>
              </a:rPr>
              <a:t>Leadership</a:t>
            </a:r>
          </a:p>
          <a:p>
            <a:pPr marL="0" indent="0">
              <a:buNone/>
            </a:pPr>
            <a:endParaRPr lang="en-GB" sz="2400" b="1" dirty="0">
              <a:solidFill>
                <a:srgbClr val="FF0000"/>
              </a:solidFill>
            </a:endParaRPr>
          </a:p>
          <a:p>
            <a:pPr marL="0" indent="0">
              <a:buNone/>
            </a:pPr>
            <a:r>
              <a:rPr lang="en-GB" sz="2400" dirty="0">
                <a:solidFill>
                  <a:srgbClr val="FF0000"/>
                </a:solidFill>
              </a:rPr>
              <a:t>To share good practice across the nursery and beyond to enhance staff development and pupils’ attainment. </a:t>
            </a:r>
          </a:p>
          <a:p>
            <a:pPr marL="0" indent="0">
              <a:buNone/>
            </a:pPr>
            <a:r>
              <a:rPr lang="en-GB" sz="2400" dirty="0">
                <a:solidFill>
                  <a:srgbClr val="FF0000"/>
                </a:solidFill>
              </a:rPr>
              <a:t> </a:t>
            </a:r>
          </a:p>
          <a:p>
            <a:pPr marL="0" indent="0">
              <a:buNone/>
            </a:pPr>
            <a:r>
              <a:rPr lang="en-GB" sz="2400" dirty="0">
                <a:solidFill>
                  <a:srgbClr val="FF0000"/>
                </a:solidFill>
              </a:rPr>
              <a:t>The continued development of Shared Education with St. James’s Nursery Unit.  In particular this will allow the units to promote Forest School learning. </a:t>
            </a:r>
          </a:p>
          <a:p>
            <a:endParaRPr lang="en-GB" sz="2400" dirty="0">
              <a:solidFill>
                <a:srgbClr val="FF0000"/>
              </a:solidFill>
            </a:endParaRPr>
          </a:p>
          <a:p>
            <a:pPr marL="0" indent="0">
              <a:buNone/>
            </a:pPr>
            <a:r>
              <a:rPr lang="en-GB" sz="2400" dirty="0">
                <a:solidFill>
                  <a:srgbClr val="FF0000"/>
                </a:solidFill>
              </a:rPr>
              <a:t>To engage with community stakeholders to increase aspirations, attainment, early intervention and collaboration. </a:t>
            </a:r>
          </a:p>
          <a:p>
            <a:r>
              <a:rPr lang="en-GB" sz="2400" dirty="0"/>
              <a:t> </a:t>
            </a:r>
          </a:p>
        </p:txBody>
      </p:sp>
    </p:spTree>
    <p:extLst>
      <p:ext uri="{BB962C8B-B14F-4D97-AF65-F5344CB8AC3E}">
        <p14:creationId xmlns:p14="http://schemas.microsoft.com/office/powerpoint/2010/main" val="213081567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5"/>
          <p:cNvSpPr>
            <a:spLocks noGrp="1"/>
          </p:cNvSpPr>
          <p:nvPr>
            <p:ph type="body" sz="half" idx="4294967295"/>
          </p:nvPr>
        </p:nvSpPr>
        <p:spPr>
          <a:xfrm>
            <a:off x="381000" y="276225"/>
            <a:ext cx="11480800" cy="6365875"/>
          </a:xfrm>
          <a:solidFill>
            <a:srgbClr val="FFFFCC"/>
          </a:solidFill>
          <a:ln w="28575">
            <a:solidFill>
              <a:srgbClr val="0099CC"/>
            </a:solidFill>
          </a:ln>
        </p:spPr>
        <p:txBody>
          <a:bodyPr/>
          <a:lstStyle/>
          <a:p>
            <a:pPr marL="0" indent="0">
              <a:buNone/>
            </a:pPr>
            <a:endParaRPr lang="en-GB" sz="2000" dirty="0">
              <a:solidFill>
                <a:srgbClr val="000000"/>
              </a:solidFill>
            </a:endParaRPr>
          </a:p>
          <a:p>
            <a:pPr marL="438150" indent="-438150">
              <a:buFont typeface="Arial" charset="0"/>
              <a:buNone/>
            </a:pPr>
            <a:endParaRPr lang="en-GB" sz="2300" b="1" dirty="0" smtClean="0">
              <a:solidFill>
                <a:schemeClr val="tx1"/>
              </a:solidFill>
            </a:endParaRPr>
          </a:p>
          <a:p>
            <a:pPr marL="438150" indent="-438150">
              <a:buFont typeface="Arial" charset="0"/>
              <a:buNone/>
            </a:pPr>
            <a:endParaRPr lang="en-GB" sz="2300" dirty="0" smtClean="0">
              <a:solidFill>
                <a:schemeClr val="tx1"/>
              </a:solidFill>
            </a:endParaRPr>
          </a:p>
          <a:p>
            <a:pPr marL="438150" indent="-438150"/>
            <a:endParaRPr lang="en-GB" sz="2300" dirty="0" smtClean="0">
              <a:solidFill>
                <a:schemeClr val="tx1"/>
              </a:solidFill>
            </a:endParaRPr>
          </a:p>
          <a:p>
            <a:pPr marL="438150" indent="-438150"/>
            <a:endParaRPr lang="en-GB" sz="2300" dirty="0" smtClean="0">
              <a:solidFill>
                <a:schemeClr val="tx1"/>
              </a:solidFill>
            </a:endParaRPr>
          </a:p>
        </p:txBody>
      </p:sp>
      <p:sp>
        <p:nvSpPr>
          <p:cNvPr id="2" name="Rectangle 1"/>
          <p:cNvSpPr/>
          <p:nvPr/>
        </p:nvSpPr>
        <p:spPr>
          <a:xfrm>
            <a:off x="531634" y="474345"/>
            <a:ext cx="11179089" cy="4462760"/>
          </a:xfrm>
          <a:prstGeom prst="rect">
            <a:avLst/>
          </a:prstGeom>
        </p:spPr>
        <p:txBody>
          <a:bodyPr wrap="square">
            <a:spAutoFit/>
          </a:bodyPr>
          <a:lstStyle/>
          <a:p>
            <a:r>
              <a:rPr lang="en-GB" sz="2400" b="1" dirty="0">
                <a:solidFill>
                  <a:srgbClr val="FF0000"/>
                </a:solidFill>
              </a:rPr>
              <a:t>Ethos</a:t>
            </a:r>
            <a:endParaRPr lang="en-GB" sz="2400" dirty="0">
              <a:solidFill>
                <a:srgbClr val="FF0000"/>
              </a:solidFill>
            </a:endParaRPr>
          </a:p>
          <a:p>
            <a:r>
              <a:rPr lang="en-GB" sz="2000" dirty="0">
                <a:solidFill>
                  <a:srgbClr val="FF0000"/>
                </a:solidFill>
              </a:rPr>
              <a:t>The staff will use the campus more creatively to allow for more collaborative learning across the unit for pupils, parents and staff. </a:t>
            </a:r>
          </a:p>
          <a:p>
            <a:endParaRPr lang="en-GB" sz="2000" dirty="0">
              <a:solidFill>
                <a:srgbClr val="FF0000"/>
              </a:solidFill>
            </a:endParaRPr>
          </a:p>
          <a:p>
            <a:r>
              <a:rPr lang="en-GB" sz="2000" dirty="0">
                <a:solidFill>
                  <a:srgbClr val="FF0000"/>
                </a:solidFill>
              </a:rPr>
              <a:t>The development of focused family learning support opportunities to enhance pupils’ learning. </a:t>
            </a:r>
          </a:p>
          <a:p>
            <a:endParaRPr lang="en-GB" sz="2000" dirty="0">
              <a:solidFill>
                <a:srgbClr val="FF0000"/>
              </a:solidFill>
            </a:endParaRPr>
          </a:p>
          <a:p>
            <a:r>
              <a:rPr lang="en-GB" sz="2000" dirty="0">
                <a:solidFill>
                  <a:srgbClr val="FF0000"/>
                </a:solidFill>
              </a:rPr>
              <a:t>Parent displays and supporting e-resources will be developed to aid greater engagement and support. </a:t>
            </a:r>
            <a:r>
              <a:rPr lang="en-GB" sz="2000" dirty="0" smtClean="0">
                <a:solidFill>
                  <a:srgbClr val="FF0000"/>
                </a:solidFill>
              </a:rPr>
              <a:t>In </a:t>
            </a:r>
            <a:r>
              <a:rPr lang="en-GB" sz="2000" dirty="0">
                <a:solidFill>
                  <a:srgbClr val="FF0000"/>
                </a:solidFill>
              </a:rPr>
              <a:t>particular a new nursery mini-site will be developed within the main school website.</a:t>
            </a:r>
          </a:p>
          <a:p>
            <a:endParaRPr lang="en-GB" sz="2000" dirty="0">
              <a:solidFill>
                <a:srgbClr val="FF0000"/>
              </a:solidFill>
            </a:endParaRPr>
          </a:p>
          <a:p>
            <a:r>
              <a:rPr lang="en-GB" sz="2000" b="1" dirty="0" smtClean="0">
                <a:solidFill>
                  <a:srgbClr val="FF0000"/>
                </a:solidFill>
              </a:rPr>
              <a:t>Learning </a:t>
            </a:r>
            <a:r>
              <a:rPr lang="en-GB" sz="2000" b="1" dirty="0">
                <a:solidFill>
                  <a:srgbClr val="FF0000"/>
                </a:solidFill>
              </a:rPr>
              <a:t>and Teaching</a:t>
            </a:r>
            <a:endParaRPr lang="en-GB" sz="2000" dirty="0">
              <a:solidFill>
                <a:srgbClr val="FF0000"/>
              </a:solidFill>
            </a:endParaRPr>
          </a:p>
          <a:p>
            <a:r>
              <a:rPr lang="en-GB" sz="2000" dirty="0">
                <a:solidFill>
                  <a:srgbClr val="FF0000"/>
                </a:solidFill>
              </a:rPr>
              <a:t>The continued promotion of pupils’ language skills.  This will include the empowering of staff to make  early identification of barriers and equipping them to put in place effective interventions.</a:t>
            </a:r>
          </a:p>
          <a:p>
            <a:endParaRPr lang="en-GB" sz="2000" dirty="0">
              <a:solidFill>
                <a:srgbClr val="FF0000"/>
              </a:solidFill>
            </a:endParaRPr>
          </a:p>
          <a:p>
            <a:r>
              <a:rPr lang="en-GB" sz="2000" dirty="0">
                <a:solidFill>
                  <a:srgbClr val="FF0000"/>
                </a:solidFill>
              </a:rPr>
              <a:t>To promote early mathematical understanding and language through indoor and outdoor learning.</a:t>
            </a:r>
          </a:p>
        </p:txBody>
      </p:sp>
    </p:spTree>
    <p:extLst>
      <p:ext uri="{BB962C8B-B14F-4D97-AF65-F5344CB8AC3E}">
        <p14:creationId xmlns:p14="http://schemas.microsoft.com/office/powerpoint/2010/main" val="213081567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5"/>
          <p:cNvSpPr>
            <a:spLocks noGrp="1"/>
          </p:cNvSpPr>
          <p:nvPr>
            <p:ph type="body" sz="half" idx="4294967295"/>
          </p:nvPr>
        </p:nvSpPr>
        <p:spPr>
          <a:xfrm>
            <a:off x="-1" y="0"/>
            <a:ext cx="12188825" cy="6857999"/>
          </a:xfrm>
          <a:solidFill>
            <a:srgbClr val="FFFFCC"/>
          </a:solidFill>
          <a:ln w="28575">
            <a:solidFill>
              <a:srgbClr val="0099CC"/>
            </a:solidFill>
          </a:ln>
        </p:spPr>
        <p:txBody>
          <a:bodyPr/>
          <a:lstStyle/>
          <a:p>
            <a:pPr marL="0" indent="0">
              <a:buNone/>
            </a:pPr>
            <a:endParaRPr lang="en-GB" sz="2000" dirty="0">
              <a:solidFill>
                <a:srgbClr val="000000"/>
              </a:solidFill>
            </a:endParaRPr>
          </a:p>
          <a:p>
            <a:pPr marL="0" indent="0">
              <a:buNone/>
            </a:pPr>
            <a:endParaRPr lang="en-GB" sz="2000" dirty="0">
              <a:solidFill>
                <a:srgbClr val="000000"/>
              </a:solidFill>
            </a:endParaRPr>
          </a:p>
          <a:p>
            <a:pPr marL="0" indent="0">
              <a:buNone/>
            </a:pPr>
            <a:endParaRPr lang="en-GB" sz="2000" dirty="0">
              <a:solidFill>
                <a:srgbClr val="000000"/>
              </a:solidFill>
            </a:endParaRPr>
          </a:p>
          <a:p>
            <a:pPr marL="438150" indent="-438150">
              <a:buFont typeface="Arial" charset="0"/>
              <a:buNone/>
            </a:pPr>
            <a:endParaRPr lang="en-GB" sz="2300" b="1" dirty="0" smtClean="0">
              <a:solidFill>
                <a:schemeClr val="tx1"/>
              </a:solidFill>
            </a:endParaRPr>
          </a:p>
          <a:p>
            <a:pPr marL="438150" indent="-438150">
              <a:buFont typeface="Arial" charset="0"/>
              <a:buNone/>
            </a:pPr>
            <a:endParaRPr lang="en-GB" sz="2300" dirty="0" smtClean="0">
              <a:solidFill>
                <a:schemeClr val="tx1"/>
              </a:solidFill>
            </a:endParaRPr>
          </a:p>
          <a:p>
            <a:pPr marL="438150" indent="-438150"/>
            <a:endParaRPr lang="en-GB" sz="2300" dirty="0" smtClean="0">
              <a:solidFill>
                <a:schemeClr val="tx1"/>
              </a:solidFill>
            </a:endParaRPr>
          </a:p>
          <a:p>
            <a:pPr marL="438150" indent="-438150"/>
            <a:endParaRPr lang="en-GB" sz="2300" dirty="0" smtClean="0">
              <a:solidFill>
                <a:schemeClr val="tx1"/>
              </a:solidFill>
            </a:endParaRPr>
          </a:p>
          <a:p>
            <a:pPr marL="438150" indent="-438150" eaLnBrk="1" hangingPunct="1">
              <a:buFont typeface="Arial" charset="0"/>
              <a:buNone/>
            </a:pPr>
            <a:endParaRPr lang="en-GB" sz="2100" dirty="0" smtClean="0">
              <a:solidFill>
                <a:schemeClr val="tx1"/>
              </a:solidFill>
            </a:endParaRPr>
          </a:p>
        </p:txBody>
      </p:sp>
      <p:sp>
        <p:nvSpPr>
          <p:cNvPr id="2" name="TextBox 1"/>
          <p:cNvSpPr txBox="1"/>
          <p:nvPr/>
        </p:nvSpPr>
        <p:spPr>
          <a:xfrm>
            <a:off x="987806" y="371076"/>
            <a:ext cx="10424885" cy="6801862"/>
          </a:xfrm>
          <a:prstGeom prst="rect">
            <a:avLst/>
          </a:prstGeom>
          <a:noFill/>
        </p:spPr>
        <p:txBody>
          <a:bodyPr wrap="square" rtlCol="0">
            <a:spAutoFit/>
          </a:bodyPr>
          <a:lstStyle/>
          <a:p>
            <a:endParaRPr lang="en-US" sz="2800" dirty="0"/>
          </a:p>
          <a:p>
            <a:pPr algn="ctr"/>
            <a:r>
              <a:rPr lang="en-US" sz="5400" dirty="0" smtClean="0">
                <a:solidFill>
                  <a:srgbClr val="FF0000"/>
                </a:solidFill>
              </a:rPr>
              <a:t>‘Vision </a:t>
            </a:r>
            <a:r>
              <a:rPr lang="en-US" sz="5400" dirty="0">
                <a:solidFill>
                  <a:srgbClr val="FF0000"/>
                </a:solidFill>
              </a:rPr>
              <a:t>without action is merely a dream. </a:t>
            </a:r>
            <a:endParaRPr lang="en-US" sz="5400" dirty="0" smtClean="0">
              <a:solidFill>
                <a:srgbClr val="FF0000"/>
              </a:solidFill>
            </a:endParaRPr>
          </a:p>
          <a:p>
            <a:pPr algn="ctr"/>
            <a:r>
              <a:rPr lang="en-US" sz="5400" dirty="0" smtClean="0">
                <a:solidFill>
                  <a:srgbClr val="FF0000"/>
                </a:solidFill>
              </a:rPr>
              <a:t>Action </a:t>
            </a:r>
            <a:r>
              <a:rPr lang="en-US" sz="5400" dirty="0">
                <a:solidFill>
                  <a:srgbClr val="FF0000"/>
                </a:solidFill>
              </a:rPr>
              <a:t>without vision just passes the time</a:t>
            </a:r>
            <a:r>
              <a:rPr lang="en-US" sz="5400" dirty="0" smtClean="0">
                <a:solidFill>
                  <a:srgbClr val="FF0000"/>
                </a:solidFill>
              </a:rPr>
              <a:t>.</a:t>
            </a:r>
          </a:p>
          <a:p>
            <a:pPr algn="ctr"/>
            <a:r>
              <a:rPr lang="en-US" sz="5400" dirty="0" smtClean="0">
                <a:solidFill>
                  <a:srgbClr val="FF0000"/>
                </a:solidFill>
              </a:rPr>
              <a:t>Vision </a:t>
            </a:r>
            <a:r>
              <a:rPr lang="en-US" sz="5400" dirty="0">
                <a:solidFill>
                  <a:srgbClr val="FF0000"/>
                </a:solidFill>
              </a:rPr>
              <a:t>with action can change the world</a:t>
            </a:r>
            <a:r>
              <a:rPr lang="en-US" sz="5400" dirty="0" smtClean="0">
                <a:solidFill>
                  <a:srgbClr val="FF0000"/>
                </a:solidFill>
              </a:rPr>
              <a:t>.’</a:t>
            </a:r>
            <a:endParaRPr lang="en-US" sz="5400" dirty="0">
              <a:solidFill>
                <a:srgbClr val="FF0000"/>
              </a:solidFill>
            </a:endParaRPr>
          </a:p>
          <a:p>
            <a:endParaRPr lang="en-US" sz="2800" dirty="0" smtClean="0">
              <a:hlinkClick r:id="rId2"/>
            </a:endParaRPr>
          </a:p>
          <a:p>
            <a:pPr algn="r"/>
            <a:r>
              <a:rPr lang="en-US" sz="2800" dirty="0" smtClean="0">
                <a:hlinkClick r:id="rId2"/>
              </a:rPr>
              <a:t>Joel </a:t>
            </a:r>
            <a:r>
              <a:rPr lang="en-US" sz="2800" dirty="0">
                <a:hlinkClick r:id="rId2"/>
              </a:rPr>
              <a:t>A. Barker</a:t>
            </a:r>
          </a:p>
          <a:p>
            <a:endParaRPr lang="en-US" sz="2800" dirty="0"/>
          </a:p>
        </p:txBody>
      </p:sp>
    </p:spTree>
    <p:extLst>
      <p:ext uri="{BB962C8B-B14F-4D97-AF65-F5344CB8AC3E}">
        <p14:creationId xmlns:p14="http://schemas.microsoft.com/office/powerpoint/2010/main" val="94132096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4"/>
          <p:cNvSpPr>
            <a:spLocks noGrp="1"/>
          </p:cNvSpPr>
          <p:nvPr>
            <p:ph type="title" idx="4294967295"/>
          </p:nvPr>
        </p:nvSpPr>
        <p:spPr>
          <a:xfrm>
            <a:off x="5786438" y="365125"/>
            <a:ext cx="5822950" cy="1325563"/>
          </a:xfrm>
        </p:spPr>
        <p:txBody>
          <a:bodyPr/>
          <a:lstStyle/>
          <a:p>
            <a:pPr algn="ctr" eaLnBrk="1" hangingPunct="1"/>
            <a:r>
              <a:rPr lang="en-GB" sz="6000" smtClean="0">
                <a:solidFill>
                  <a:srgbClr val="0099CC"/>
                </a:solidFill>
              </a:rPr>
              <a:t>Blueprint 2020:</a:t>
            </a:r>
            <a:r>
              <a:rPr lang="en-GB" sz="6000" smtClean="0"/>
              <a:t/>
            </a:r>
            <a:br>
              <a:rPr lang="en-GB" sz="6000" smtClean="0"/>
            </a:br>
            <a:r>
              <a:rPr lang="en-GB" sz="2800" smtClean="0"/>
              <a:t>‘Innovating &amp; Building Together’</a:t>
            </a:r>
          </a:p>
        </p:txBody>
      </p:sp>
      <p:sp>
        <p:nvSpPr>
          <p:cNvPr id="16386" name="Rectangle 5"/>
          <p:cNvSpPr>
            <a:spLocks noGrp="1"/>
          </p:cNvSpPr>
          <p:nvPr>
            <p:ph type="body" sz="half" idx="4294967295"/>
          </p:nvPr>
        </p:nvSpPr>
        <p:spPr>
          <a:xfrm>
            <a:off x="4588535" y="2015067"/>
            <a:ext cx="7416156" cy="4639733"/>
          </a:xfrm>
          <a:solidFill>
            <a:srgbClr val="FFFFCC"/>
          </a:solidFill>
          <a:ln w="28575">
            <a:solidFill>
              <a:srgbClr val="0099CC"/>
            </a:solidFill>
          </a:ln>
        </p:spPr>
        <p:txBody>
          <a:bodyPr/>
          <a:lstStyle/>
          <a:p>
            <a:pPr marL="438150" indent="-438150" eaLnBrk="1" hangingPunct="1">
              <a:lnSpc>
                <a:spcPct val="80000"/>
              </a:lnSpc>
              <a:buFont typeface="Arial" charset="0"/>
              <a:buNone/>
            </a:pPr>
            <a:r>
              <a:rPr lang="en-GB" sz="2400" b="1" dirty="0" smtClean="0">
                <a:solidFill>
                  <a:srgbClr val="0099CC"/>
                </a:solidFill>
              </a:rPr>
              <a:t>Tonight’s Goals -</a:t>
            </a:r>
          </a:p>
          <a:p>
            <a:pPr marL="438150" indent="-438150" eaLnBrk="1" hangingPunct="1">
              <a:lnSpc>
                <a:spcPct val="80000"/>
              </a:lnSpc>
              <a:buFont typeface="Arial" charset="0"/>
              <a:buNone/>
            </a:pPr>
            <a:endParaRPr lang="en-GB" sz="2400" b="1" dirty="0">
              <a:solidFill>
                <a:srgbClr val="0099CC"/>
              </a:solidFill>
            </a:endParaRPr>
          </a:p>
          <a:p>
            <a:pPr eaLnBrk="1" hangingPunct="1">
              <a:lnSpc>
                <a:spcPct val="80000"/>
              </a:lnSpc>
            </a:pPr>
            <a:r>
              <a:rPr lang="en-GB" sz="2400" b="1" dirty="0" smtClean="0">
                <a:solidFill>
                  <a:srgbClr val="0099CC"/>
                </a:solidFill>
              </a:rPr>
              <a:t>Celebrate the success of our last S.D.P. cycle;</a:t>
            </a:r>
          </a:p>
          <a:p>
            <a:pPr eaLnBrk="1" hangingPunct="1">
              <a:lnSpc>
                <a:spcPct val="80000"/>
              </a:lnSpc>
            </a:pPr>
            <a:endParaRPr lang="en-GB" sz="2400" b="1" dirty="0">
              <a:solidFill>
                <a:srgbClr val="0099CC"/>
              </a:solidFill>
            </a:endParaRPr>
          </a:p>
          <a:p>
            <a:pPr eaLnBrk="1" hangingPunct="1">
              <a:lnSpc>
                <a:spcPct val="80000"/>
              </a:lnSpc>
            </a:pPr>
            <a:r>
              <a:rPr lang="en-GB" sz="2400" b="1" dirty="0" smtClean="0">
                <a:solidFill>
                  <a:srgbClr val="0099CC"/>
                </a:solidFill>
              </a:rPr>
              <a:t>Share the consultation process to date;</a:t>
            </a:r>
          </a:p>
          <a:p>
            <a:pPr eaLnBrk="1" hangingPunct="1">
              <a:lnSpc>
                <a:spcPct val="80000"/>
              </a:lnSpc>
            </a:pPr>
            <a:endParaRPr lang="en-GB" sz="2400" b="1" dirty="0">
              <a:solidFill>
                <a:srgbClr val="0099CC"/>
              </a:solidFill>
            </a:endParaRPr>
          </a:p>
          <a:p>
            <a:pPr eaLnBrk="1" hangingPunct="1">
              <a:lnSpc>
                <a:spcPct val="80000"/>
              </a:lnSpc>
            </a:pPr>
            <a:r>
              <a:rPr lang="en-GB" sz="2400" b="1" dirty="0" smtClean="0">
                <a:solidFill>
                  <a:srgbClr val="0099CC"/>
                </a:solidFill>
              </a:rPr>
              <a:t>Explain our goals for the next three years;</a:t>
            </a:r>
          </a:p>
          <a:p>
            <a:pPr eaLnBrk="1" hangingPunct="1">
              <a:lnSpc>
                <a:spcPct val="80000"/>
              </a:lnSpc>
            </a:pPr>
            <a:endParaRPr lang="en-GB" sz="2400" b="1" dirty="0">
              <a:solidFill>
                <a:srgbClr val="0099CC"/>
              </a:solidFill>
            </a:endParaRPr>
          </a:p>
          <a:p>
            <a:pPr eaLnBrk="1" hangingPunct="1">
              <a:lnSpc>
                <a:spcPct val="80000"/>
              </a:lnSpc>
            </a:pPr>
            <a:r>
              <a:rPr lang="en-GB" sz="2400" b="1" dirty="0" smtClean="0">
                <a:solidFill>
                  <a:srgbClr val="0099CC"/>
                </a:solidFill>
              </a:rPr>
              <a:t>Gather parental feedback.</a:t>
            </a:r>
            <a:endParaRPr lang="en-GB" sz="2400" b="1" dirty="0">
              <a:solidFill>
                <a:srgbClr val="0099CC"/>
              </a:solidFill>
            </a:endParaRPr>
          </a:p>
          <a:p>
            <a:pPr eaLnBrk="1" hangingPunct="1">
              <a:lnSpc>
                <a:spcPct val="80000"/>
              </a:lnSpc>
            </a:pPr>
            <a:endParaRPr lang="en-GB" sz="2000" b="1" dirty="0">
              <a:solidFill>
                <a:srgbClr val="0099CC"/>
              </a:solidFill>
            </a:endParaRPr>
          </a:p>
          <a:p>
            <a:pPr eaLnBrk="1" hangingPunct="1">
              <a:lnSpc>
                <a:spcPct val="80000"/>
              </a:lnSpc>
            </a:pPr>
            <a:endParaRPr lang="en-GB" sz="2000" b="1" dirty="0" smtClean="0">
              <a:solidFill>
                <a:srgbClr val="0099CC"/>
              </a:solidFill>
            </a:endParaRPr>
          </a:p>
          <a:p>
            <a:pPr marL="438150" indent="-438150" eaLnBrk="1" hangingPunct="1">
              <a:lnSpc>
                <a:spcPct val="80000"/>
              </a:lnSpc>
              <a:buFont typeface="Arial" charset="0"/>
              <a:buNone/>
            </a:pPr>
            <a:endParaRPr lang="en-GB" sz="2000" b="1" dirty="0" smtClean="0">
              <a:solidFill>
                <a:srgbClr val="0099CC"/>
              </a:solidFill>
            </a:endParaRPr>
          </a:p>
          <a:p>
            <a:pPr marL="438150" indent="-438150" eaLnBrk="1" hangingPunct="1">
              <a:lnSpc>
                <a:spcPct val="80000"/>
              </a:lnSpc>
              <a:buFont typeface="Arial" charset="0"/>
              <a:buNone/>
            </a:pPr>
            <a:endParaRPr lang="en-GB" sz="2000" b="1" dirty="0" smtClean="0">
              <a:solidFill>
                <a:srgbClr val="0099CC"/>
              </a:solidFill>
            </a:endParaRPr>
          </a:p>
        </p:txBody>
      </p:sp>
      <p:pic>
        <p:nvPicPr>
          <p:cNvPr id="16387" name="Picture 6" descr="blueprint-hands"/>
          <p:cNvPicPr>
            <a:picLocks noChangeAspect="1" noChangeArrowheads="1"/>
          </p:cNvPicPr>
          <p:nvPr/>
        </p:nvPicPr>
        <p:blipFill>
          <a:blip r:embed="rId2"/>
          <a:srcRect/>
          <a:stretch>
            <a:fillRect/>
          </a:stretch>
        </p:blipFill>
        <p:spPr bwMode="auto">
          <a:xfrm>
            <a:off x="396879" y="3341688"/>
            <a:ext cx="3881438" cy="2187575"/>
          </a:xfrm>
          <a:prstGeom prst="rect">
            <a:avLst/>
          </a:prstGeom>
          <a:noFill/>
          <a:ln w="76200">
            <a:solidFill>
              <a:srgbClr val="0099CC"/>
            </a:solidFill>
            <a:miter lim="800000"/>
            <a:headEnd/>
            <a:tailEnd/>
          </a:ln>
        </p:spPr>
      </p:pic>
    </p:spTree>
    <p:extLst>
      <p:ext uri="{BB962C8B-B14F-4D97-AF65-F5344CB8AC3E}">
        <p14:creationId xmlns:p14="http://schemas.microsoft.com/office/powerpoint/2010/main" val="338257302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5706037" y="2556925"/>
            <a:ext cx="5840503" cy="1354633"/>
          </a:xfrm>
        </p:spPr>
        <p:txBody>
          <a:bodyPr/>
          <a:lstStyle/>
          <a:p>
            <a:pPr eaLnBrk="1" hangingPunct="1"/>
            <a:r>
              <a:rPr lang="en-GB" sz="5900" dirty="0" smtClean="0">
                <a:solidFill>
                  <a:srgbClr val="0099CC"/>
                </a:solidFill>
              </a:rPr>
              <a:t>Blueprint 2020:</a:t>
            </a:r>
            <a:r>
              <a:rPr lang="en-GB" sz="5900" dirty="0" smtClean="0"/>
              <a:t/>
            </a:r>
            <a:br>
              <a:rPr lang="en-GB" sz="5900" dirty="0" smtClean="0"/>
            </a:br>
            <a:r>
              <a:rPr lang="en-GB" sz="2800" dirty="0" smtClean="0"/>
              <a:t>‘Finishing Touches’ Parents’ Night</a:t>
            </a:r>
            <a:br>
              <a:rPr lang="en-GB" sz="2800" dirty="0" smtClean="0"/>
            </a:br>
            <a:r>
              <a:rPr lang="en-GB" sz="2400" dirty="0" smtClean="0"/>
              <a:t>Planning </a:t>
            </a:r>
            <a:r>
              <a:rPr lang="en-GB" sz="2400" dirty="0"/>
              <a:t>for 2016/17 to </a:t>
            </a:r>
            <a:r>
              <a:rPr lang="en-GB" sz="2400" dirty="0" smtClean="0"/>
              <a:t>2018</a:t>
            </a:r>
            <a:r>
              <a:rPr lang="en-GB" sz="2400" dirty="0"/>
              <a:t>/</a:t>
            </a:r>
            <a:r>
              <a:rPr lang="en-GB" sz="2400" dirty="0" smtClean="0"/>
              <a:t>19</a:t>
            </a:r>
            <a:r>
              <a:rPr lang="en-GB" sz="2400" dirty="0"/>
              <a:t/>
            </a:r>
            <a:br>
              <a:rPr lang="en-GB" sz="2400" dirty="0"/>
            </a:br>
            <a:endParaRPr lang="en-GB" sz="2400" dirty="0" smtClean="0"/>
          </a:p>
        </p:txBody>
      </p:sp>
      <p:sp>
        <p:nvSpPr>
          <p:cNvPr id="15362" name="Subtitle 2"/>
          <p:cNvSpPr>
            <a:spLocks noGrp="1"/>
          </p:cNvSpPr>
          <p:nvPr>
            <p:ph type="subTitle" idx="1"/>
          </p:nvPr>
        </p:nvSpPr>
        <p:spPr>
          <a:xfrm>
            <a:off x="3728527" y="6102350"/>
            <a:ext cx="9140825" cy="644525"/>
          </a:xfrm>
        </p:spPr>
        <p:txBody>
          <a:bodyPr/>
          <a:lstStyle/>
          <a:p>
            <a:pPr eaLnBrk="1" hangingPunct="1">
              <a:lnSpc>
                <a:spcPct val="70000"/>
              </a:lnSpc>
            </a:pPr>
            <a:r>
              <a:rPr lang="en-GB" sz="2100" dirty="0" smtClean="0"/>
              <a:t>Governor &amp; Parent Workshop</a:t>
            </a:r>
          </a:p>
          <a:p>
            <a:pPr eaLnBrk="1" hangingPunct="1">
              <a:lnSpc>
                <a:spcPct val="70000"/>
              </a:lnSpc>
            </a:pPr>
            <a:r>
              <a:rPr lang="en-GB" sz="2100" dirty="0" smtClean="0"/>
              <a:t>19</a:t>
            </a:r>
            <a:r>
              <a:rPr lang="en-GB" sz="2100" baseline="30000" dirty="0" smtClean="0"/>
              <a:t>th</a:t>
            </a:r>
            <a:r>
              <a:rPr lang="en-GB" sz="2100" dirty="0"/>
              <a:t> </a:t>
            </a:r>
            <a:r>
              <a:rPr lang="en-GB" sz="2100" dirty="0" smtClean="0"/>
              <a:t>September 2016 </a:t>
            </a:r>
          </a:p>
        </p:txBody>
      </p:sp>
      <p:pic>
        <p:nvPicPr>
          <p:cNvPr id="15363" name="Picture 4" descr="Logo"/>
          <p:cNvPicPr>
            <a:picLocks noChangeAspect="1" noChangeArrowheads="1"/>
          </p:cNvPicPr>
          <p:nvPr/>
        </p:nvPicPr>
        <p:blipFill>
          <a:blip r:embed="rId2"/>
          <a:srcRect l="10858" t="9195" r="34909" b="50888"/>
          <a:stretch>
            <a:fillRect/>
          </a:stretch>
        </p:blipFill>
        <p:spPr bwMode="auto">
          <a:xfrm>
            <a:off x="10446961" y="198970"/>
            <a:ext cx="1531978" cy="1593895"/>
          </a:xfrm>
          <a:prstGeom prst="rect">
            <a:avLst/>
          </a:prstGeom>
          <a:noFill/>
          <a:ln w="57150">
            <a:solidFill>
              <a:srgbClr val="0099CC"/>
            </a:solidFill>
            <a:miter lim="800000"/>
            <a:headEnd/>
            <a:tailEnd/>
          </a:ln>
        </p:spPr>
      </p:pic>
      <p:pic>
        <p:nvPicPr>
          <p:cNvPr id="15364" name="Picture 6" descr="blueprint-hands"/>
          <p:cNvPicPr>
            <a:picLocks noChangeAspect="1" noChangeArrowheads="1"/>
          </p:cNvPicPr>
          <p:nvPr/>
        </p:nvPicPr>
        <p:blipFill>
          <a:blip r:embed="rId3"/>
          <a:srcRect/>
          <a:stretch>
            <a:fillRect/>
          </a:stretch>
        </p:blipFill>
        <p:spPr bwMode="auto">
          <a:xfrm>
            <a:off x="6586491" y="3905157"/>
            <a:ext cx="3315840" cy="1869110"/>
          </a:xfrm>
          <a:prstGeom prst="rect">
            <a:avLst/>
          </a:prstGeom>
          <a:noFill/>
          <a:ln w="76200">
            <a:solidFill>
              <a:srgbClr val="0099CC"/>
            </a:solidFill>
            <a:miter lim="800000"/>
            <a:headEnd/>
            <a:tailEnd/>
          </a:ln>
        </p:spPr>
      </p:pic>
    </p:spTree>
    <p:extLst>
      <p:ext uri="{BB962C8B-B14F-4D97-AF65-F5344CB8AC3E}">
        <p14:creationId xmlns:p14="http://schemas.microsoft.com/office/powerpoint/2010/main" val="168726811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4"/>
          <p:cNvSpPr>
            <a:spLocks noGrp="1"/>
          </p:cNvSpPr>
          <p:nvPr>
            <p:ph type="title" idx="4294967295"/>
          </p:nvPr>
        </p:nvSpPr>
        <p:spPr>
          <a:xfrm>
            <a:off x="5786438" y="365125"/>
            <a:ext cx="5822950" cy="1325563"/>
          </a:xfrm>
        </p:spPr>
        <p:txBody>
          <a:bodyPr/>
          <a:lstStyle/>
          <a:p>
            <a:pPr algn="ctr" eaLnBrk="1" hangingPunct="1"/>
            <a:r>
              <a:rPr lang="en-GB" sz="6000" smtClean="0">
                <a:solidFill>
                  <a:srgbClr val="0099CC"/>
                </a:solidFill>
              </a:rPr>
              <a:t>Blueprint 2020:</a:t>
            </a:r>
            <a:r>
              <a:rPr lang="en-GB" sz="6000" smtClean="0"/>
              <a:t/>
            </a:r>
            <a:br>
              <a:rPr lang="en-GB" sz="6000" smtClean="0"/>
            </a:br>
            <a:r>
              <a:rPr lang="en-GB" sz="2800" smtClean="0"/>
              <a:t>‘Innovating &amp; Building Together’</a:t>
            </a:r>
          </a:p>
        </p:txBody>
      </p:sp>
      <p:sp>
        <p:nvSpPr>
          <p:cNvPr id="16386" name="Rectangle 5"/>
          <p:cNvSpPr>
            <a:spLocks noGrp="1"/>
          </p:cNvSpPr>
          <p:nvPr>
            <p:ph type="body" sz="half" idx="4294967295"/>
          </p:nvPr>
        </p:nvSpPr>
        <p:spPr>
          <a:xfrm>
            <a:off x="4588535" y="2015067"/>
            <a:ext cx="7416156" cy="4639733"/>
          </a:xfrm>
          <a:solidFill>
            <a:srgbClr val="FFFFCC"/>
          </a:solidFill>
          <a:ln w="28575">
            <a:solidFill>
              <a:srgbClr val="0099CC"/>
            </a:solidFill>
          </a:ln>
        </p:spPr>
        <p:txBody>
          <a:bodyPr/>
          <a:lstStyle/>
          <a:p>
            <a:pPr marL="438150" indent="-438150" eaLnBrk="1" hangingPunct="1">
              <a:lnSpc>
                <a:spcPct val="80000"/>
              </a:lnSpc>
              <a:buFont typeface="Arial" charset="0"/>
              <a:buNone/>
            </a:pPr>
            <a:r>
              <a:rPr lang="en-GB" sz="2400" b="1" dirty="0" smtClean="0">
                <a:solidFill>
                  <a:srgbClr val="0099CC"/>
                </a:solidFill>
              </a:rPr>
              <a:t>Tonight’s Goals -</a:t>
            </a:r>
          </a:p>
          <a:p>
            <a:pPr marL="438150" indent="-438150" eaLnBrk="1" hangingPunct="1">
              <a:lnSpc>
                <a:spcPct val="80000"/>
              </a:lnSpc>
              <a:buFont typeface="Arial" charset="0"/>
              <a:buNone/>
            </a:pPr>
            <a:endParaRPr lang="en-GB" sz="2400" b="1" dirty="0">
              <a:solidFill>
                <a:srgbClr val="0099CC"/>
              </a:solidFill>
            </a:endParaRPr>
          </a:p>
          <a:p>
            <a:pPr eaLnBrk="1" hangingPunct="1">
              <a:lnSpc>
                <a:spcPct val="80000"/>
              </a:lnSpc>
            </a:pPr>
            <a:r>
              <a:rPr lang="en-GB" sz="2400" b="1" dirty="0" smtClean="0">
                <a:solidFill>
                  <a:srgbClr val="0099CC"/>
                </a:solidFill>
              </a:rPr>
              <a:t>Celebrate the success of our last S.D.P. cycle;</a:t>
            </a:r>
          </a:p>
          <a:p>
            <a:pPr eaLnBrk="1" hangingPunct="1">
              <a:lnSpc>
                <a:spcPct val="80000"/>
              </a:lnSpc>
            </a:pPr>
            <a:endParaRPr lang="en-GB" sz="2400" b="1" dirty="0">
              <a:solidFill>
                <a:srgbClr val="0099CC"/>
              </a:solidFill>
            </a:endParaRPr>
          </a:p>
          <a:p>
            <a:pPr eaLnBrk="1" hangingPunct="1">
              <a:lnSpc>
                <a:spcPct val="80000"/>
              </a:lnSpc>
            </a:pPr>
            <a:r>
              <a:rPr lang="en-GB" sz="2400" b="1" dirty="0" smtClean="0">
                <a:solidFill>
                  <a:srgbClr val="0099CC"/>
                </a:solidFill>
              </a:rPr>
              <a:t>Share the consultation process to date;</a:t>
            </a:r>
          </a:p>
          <a:p>
            <a:pPr eaLnBrk="1" hangingPunct="1">
              <a:lnSpc>
                <a:spcPct val="80000"/>
              </a:lnSpc>
            </a:pPr>
            <a:endParaRPr lang="en-GB" sz="2400" b="1" dirty="0">
              <a:solidFill>
                <a:srgbClr val="0099CC"/>
              </a:solidFill>
            </a:endParaRPr>
          </a:p>
          <a:p>
            <a:pPr eaLnBrk="1" hangingPunct="1">
              <a:lnSpc>
                <a:spcPct val="80000"/>
              </a:lnSpc>
            </a:pPr>
            <a:r>
              <a:rPr lang="en-GB" sz="2400" b="1" dirty="0" smtClean="0">
                <a:solidFill>
                  <a:srgbClr val="0099CC"/>
                </a:solidFill>
              </a:rPr>
              <a:t>Explain our goals for the next three years;</a:t>
            </a:r>
          </a:p>
          <a:p>
            <a:pPr eaLnBrk="1" hangingPunct="1">
              <a:lnSpc>
                <a:spcPct val="80000"/>
              </a:lnSpc>
            </a:pPr>
            <a:endParaRPr lang="en-GB" sz="2400" b="1" dirty="0">
              <a:solidFill>
                <a:srgbClr val="0099CC"/>
              </a:solidFill>
            </a:endParaRPr>
          </a:p>
          <a:p>
            <a:pPr eaLnBrk="1" hangingPunct="1">
              <a:lnSpc>
                <a:spcPct val="80000"/>
              </a:lnSpc>
            </a:pPr>
            <a:r>
              <a:rPr lang="en-GB" sz="2400" b="1" dirty="0" smtClean="0">
                <a:solidFill>
                  <a:srgbClr val="0099CC"/>
                </a:solidFill>
              </a:rPr>
              <a:t>Gather parental feedback.</a:t>
            </a:r>
            <a:endParaRPr lang="en-GB" sz="2400" b="1" dirty="0">
              <a:solidFill>
                <a:srgbClr val="0099CC"/>
              </a:solidFill>
            </a:endParaRPr>
          </a:p>
          <a:p>
            <a:pPr eaLnBrk="1" hangingPunct="1">
              <a:lnSpc>
                <a:spcPct val="80000"/>
              </a:lnSpc>
            </a:pPr>
            <a:endParaRPr lang="en-GB" sz="2000" b="1" dirty="0">
              <a:solidFill>
                <a:srgbClr val="0099CC"/>
              </a:solidFill>
            </a:endParaRPr>
          </a:p>
          <a:p>
            <a:pPr eaLnBrk="1" hangingPunct="1">
              <a:lnSpc>
                <a:spcPct val="80000"/>
              </a:lnSpc>
            </a:pPr>
            <a:endParaRPr lang="en-GB" sz="2000" b="1" dirty="0" smtClean="0">
              <a:solidFill>
                <a:srgbClr val="0099CC"/>
              </a:solidFill>
            </a:endParaRPr>
          </a:p>
          <a:p>
            <a:pPr marL="438150" indent="-438150" eaLnBrk="1" hangingPunct="1">
              <a:lnSpc>
                <a:spcPct val="80000"/>
              </a:lnSpc>
              <a:buFont typeface="Arial" charset="0"/>
              <a:buNone/>
            </a:pPr>
            <a:endParaRPr lang="en-GB" sz="2000" b="1" dirty="0" smtClean="0">
              <a:solidFill>
                <a:srgbClr val="0099CC"/>
              </a:solidFill>
            </a:endParaRPr>
          </a:p>
          <a:p>
            <a:pPr marL="438150" indent="-438150" eaLnBrk="1" hangingPunct="1">
              <a:lnSpc>
                <a:spcPct val="80000"/>
              </a:lnSpc>
              <a:buFont typeface="Arial" charset="0"/>
              <a:buNone/>
            </a:pPr>
            <a:endParaRPr lang="en-GB" sz="2000" b="1" dirty="0" smtClean="0">
              <a:solidFill>
                <a:srgbClr val="0099CC"/>
              </a:solidFill>
            </a:endParaRPr>
          </a:p>
        </p:txBody>
      </p:sp>
      <p:pic>
        <p:nvPicPr>
          <p:cNvPr id="16387" name="Picture 6" descr="blueprint-hands"/>
          <p:cNvPicPr>
            <a:picLocks noChangeAspect="1" noChangeArrowheads="1"/>
          </p:cNvPicPr>
          <p:nvPr/>
        </p:nvPicPr>
        <p:blipFill>
          <a:blip r:embed="rId2"/>
          <a:srcRect/>
          <a:stretch>
            <a:fillRect/>
          </a:stretch>
        </p:blipFill>
        <p:spPr bwMode="auto">
          <a:xfrm>
            <a:off x="396879" y="3341688"/>
            <a:ext cx="3881438" cy="2187575"/>
          </a:xfrm>
          <a:prstGeom prst="rect">
            <a:avLst/>
          </a:prstGeom>
          <a:noFill/>
          <a:ln w="76200">
            <a:solidFill>
              <a:srgbClr val="0099CC"/>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5"/>
          <p:cNvSpPr>
            <a:spLocks noGrp="1"/>
          </p:cNvSpPr>
          <p:nvPr>
            <p:ph type="body" sz="half" idx="4294967295"/>
          </p:nvPr>
        </p:nvSpPr>
        <p:spPr>
          <a:xfrm>
            <a:off x="-1" y="0"/>
            <a:ext cx="12188825" cy="6857999"/>
          </a:xfrm>
          <a:solidFill>
            <a:srgbClr val="FFFFCC"/>
          </a:solidFill>
          <a:ln w="28575">
            <a:solidFill>
              <a:srgbClr val="0099CC"/>
            </a:solidFill>
          </a:ln>
        </p:spPr>
        <p:txBody>
          <a:bodyPr/>
          <a:lstStyle/>
          <a:p>
            <a:pPr marL="438150" indent="-438150" algn="ctr" eaLnBrk="1" hangingPunct="1">
              <a:buFont typeface="Arial" charset="0"/>
              <a:buNone/>
            </a:pPr>
            <a:endParaRPr lang="en-GB" sz="6000" b="1" dirty="0" smtClean="0">
              <a:solidFill>
                <a:srgbClr val="FF0000"/>
              </a:solidFill>
            </a:endParaRPr>
          </a:p>
          <a:p>
            <a:pPr marL="438150" indent="-438150" algn="ctr" eaLnBrk="1" hangingPunct="1">
              <a:buFont typeface="Arial" charset="0"/>
              <a:buNone/>
            </a:pPr>
            <a:r>
              <a:rPr lang="en-GB" sz="6000" b="1" dirty="0" smtClean="0">
                <a:solidFill>
                  <a:srgbClr val="FF0000"/>
                </a:solidFill>
              </a:rPr>
              <a:t>‘</a:t>
            </a:r>
            <a:r>
              <a:rPr lang="en-US" sz="6000" b="1" dirty="0" smtClean="0">
                <a:solidFill>
                  <a:srgbClr val="FF0000"/>
                </a:solidFill>
              </a:rPr>
              <a:t>Strategic planning is worthless – </a:t>
            </a:r>
          </a:p>
          <a:p>
            <a:pPr marL="438150" indent="-438150" algn="ctr" eaLnBrk="1" hangingPunct="1">
              <a:buFont typeface="Arial" charset="0"/>
              <a:buNone/>
            </a:pPr>
            <a:r>
              <a:rPr lang="en-US" sz="6000" b="1" dirty="0" smtClean="0">
                <a:solidFill>
                  <a:srgbClr val="FF0000"/>
                </a:solidFill>
              </a:rPr>
              <a:t>unless there is first a </a:t>
            </a:r>
          </a:p>
          <a:p>
            <a:pPr marL="438150" indent="-438150" algn="ctr" eaLnBrk="1" hangingPunct="1">
              <a:buFont typeface="Arial" charset="0"/>
              <a:buNone/>
            </a:pPr>
            <a:r>
              <a:rPr lang="en-US" sz="6000" b="1" dirty="0" smtClean="0">
                <a:solidFill>
                  <a:srgbClr val="FF0000"/>
                </a:solidFill>
              </a:rPr>
              <a:t>strategic vision.’ </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4"/>
          <p:cNvSpPr>
            <a:spLocks noGrp="1"/>
          </p:cNvSpPr>
          <p:nvPr>
            <p:ph type="title"/>
          </p:nvPr>
        </p:nvSpPr>
        <p:spPr/>
        <p:txBody>
          <a:bodyPr/>
          <a:lstStyle/>
          <a:p>
            <a:pPr eaLnBrk="1" hangingPunct="1"/>
            <a:r>
              <a:rPr lang="en-GB" dirty="0" smtClean="0"/>
              <a:t>Whitehouse P.S. </a:t>
            </a:r>
            <a:r>
              <a:rPr lang="en-GB" dirty="0"/>
              <a:t>-</a:t>
            </a:r>
            <a:r>
              <a:rPr lang="en-GB" dirty="0" smtClean="0"/>
              <a:t> ‘Learning to Live’</a:t>
            </a:r>
          </a:p>
        </p:txBody>
      </p:sp>
      <p:sp>
        <p:nvSpPr>
          <p:cNvPr id="29698" name="Rectangle 5"/>
          <p:cNvSpPr>
            <a:spLocks noGrp="1"/>
          </p:cNvSpPr>
          <p:nvPr>
            <p:ph type="body" sz="half" idx="1"/>
          </p:nvPr>
        </p:nvSpPr>
        <p:spPr>
          <a:xfrm>
            <a:off x="3403600" y="1825625"/>
            <a:ext cx="8458200" cy="4613275"/>
          </a:xfrm>
          <a:solidFill>
            <a:srgbClr val="FFFFCC"/>
          </a:solidFill>
          <a:ln w="28575">
            <a:solidFill>
              <a:srgbClr val="0099CC"/>
            </a:solidFill>
          </a:ln>
        </p:spPr>
        <p:txBody>
          <a:bodyPr/>
          <a:lstStyle/>
          <a:p>
            <a:pPr marL="438150" indent="-438150" algn="ctr" eaLnBrk="1" hangingPunct="1">
              <a:buFont typeface="Arial" charset="0"/>
              <a:buNone/>
            </a:pPr>
            <a:r>
              <a:rPr lang="en-GB" sz="2100" b="1" dirty="0" smtClean="0">
                <a:solidFill>
                  <a:schemeClr val="tx1"/>
                </a:solidFill>
              </a:rPr>
              <a:t>Four Key Values</a:t>
            </a:r>
            <a:r>
              <a:rPr lang="en-GB" sz="2100" b="1" dirty="0" smtClean="0"/>
              <a:t> </a:t>
            </a:r>
            <a:r>
              <a:rPr lang="en-GB" sz="2100" b="1" dirty="0">
                <a:solidFill>
                  <a:schemeClr val="tx1"/>
                </a:solidFill>
              </a:rPr>
              <a:t>-</a:t>
            </a:r>
            <a:r>
              <a:rPr lang="en-GB" sz="2100" dirty="0" smtClean="0">
                <a:solidFill>
                  <a:schemeClr val="tx1"/>
                </a:solidFill>
              </a:rPr>
              <a:t> </a:t>
            </a:r>
          </a:p>
          <a:p>
            <a:pPr marL="438150" indent="-438150" algn="ctr" eaLnBrk="1" hangingPunct="1">
              <a:buFont typeface="Arial" charset="0"/>
              <a:buNone/>
            </a:pPr>
            <a:endParaRPr lang="en-GB" sz="3400" dirty="0" smtClean="0"/>
          </a:p>
          <a:p>
            <a:pPr marL="438150" indent="-438150">
              <a:buFont typeface="Arial" charset="0"/>
              <a:buNone/>
            </a:pPr>
            <a:r>
              <a:rPr lang="en-GB" sz="2300" b="1" dirty="0" smtClean="0">
                <a:solidFill>
                  <a:schemeClr val="tx1"/>
                </a:solidFill>
              </a:rPr>
              <a:t>1. To be a Happy &amp; Healthy Environment </a:t>
            </a:r>
          </a:p>
          <a:p>
            <a:pPr marL="438150" indent="-438150">
              <a:buFont typeface="Arial" charset="0"/>
              <a:buNone/>
            </a:pPr>
            <a:endParaRPr lang="en-GB" sz="2300" b="1" dirty="0" smtClean="0">
              <a:solidFill>
                <a:schemeClr val="tx1"/>
              </a:solidFill>
            </a:endParaRPr>
          </a:p>
          <a:p>
            <a:pPr marL="438150" indent="-438150">
              <a:buFont typeface="Arial" charset="0"/>
              <a:buNone/>
            </a:pPr>
            <a:r>
              <a:rPr lang="en-GB" sz="2300" b="1" dirty="0" smtClean="0">
                <a:solidFill>
                  <a:schemeClr val="tx1"/>
                </a:solidFill>
              </a:rPr>
              <a:t>2. To develop Skilled Learners &amp; Flexible Thinkers</a:t>
            </a:r>
          </a:p>
          <a:p>
            <a:pPr marL="438150" indent="-438150">
              <a:buFont typeface="Arial" charset="0"/>
              <a:buNone/>
            </a:pPr>
            <a:endParaRPr lang="en-GB" sz="2300" b="1" dirty="0" smtClean="0">
              <a:solidFill>
                <a:schemeClr val="tx1"/>
              </a:solidFill>
            </a:endParaRPr>
          </a:p>
          <a:p>
            <a:pPr marL="438150" indent="-438150">
              <a:buFont typeface="Arial" charset="0"/>
              <a:buNone/>
            </a:pPr>
            <a:r>
              <a:rPr lang="en-GB" sz="2300" b="1" dirty="0" smtClean="0">
                <a:solidFill>
                  <a:schemeClr val="tx1"/>
                </a:solidFill>
              </a:rPr>
              <a:t>3.  To value Partnerships both Locally &amp; Globally</a:t>
            </a:r>
          </a:p>
          <a:p>
            <a:pPr marL="438150" indent="-438150">
              <a:buFont typeface="Arial" charset="0"/>
              <a:buNone/>
            </a:pPr>
            <a:endParaRPr lang="en-GB" sz="2300" b="1" dirty="0" smtClean="0">
              <a:solidFill>
                <a:schemeClr val="tx1"/>
              </a:solidFill>
            </a:endParaRPr>
          </a:p>
          <a:p>
            <a:pPr marL="438150" indent="-438150">
              <a:buFont typeface="Arial" charset="0"/>
              <a:buNone/>
            </a:pPr>
            <a:r>
              <a:rPr lang="en-GB" sz="2300" b="1" dirty="0" smtClean="0">
                <a:solidFill>
                  <a:schemeClr val="tx1"/>
                </a:solidFill>
              </a:rPr>
              <a:t>4.  To inspire High Aspirations and Achievements</a:t>
            </a:r>
            <a:endParaRPr lang="en-GB" sz="2000" b="1" dirty="0" smtClean="0">
              <a:solidFill>
                <a:schemeClr val="tx1"/>
              </a:solidFill>
            </a:endParaRPr>
          </a:p>
          <a:p>
            <a:pPr marL="438150" indent="-438150" eaLnBrk="1" hangingPunct="1">
              <a:buFont typeface="Arial" charset="0"/>
              <a:buNone/>
            </a:pPr>
            <a:endParaRPr lang="en-GB" sz="2100" dirty="0" smtClean="0">
              <a:solidFill>
                <a:schemeClr val="tx1"/>
              </a:solidFill>
            </a:endParaRPr>
          </a:p>
        </p:txBody>
      </p:sp>
      <p:pic>
        <p:nvPicPr>
          <p:cNvPr id="29699" name="Picture 7" descr="Logo"/>
          <p:cNvPicPr>
            <a:picLocks noChangeAspect="1" noChangeArrowheads="1"/>
          </p:cNvPicPr>
          <p:nvPr/>
        </p:nvPicPr>
        <p:blipFill>
          <a:blip r:embed="rId2"/>
          <a:srcRect l="10858" t="9195" r="34909" b="50888"/>
          <a:stretch>
            <a:fillRect/>
          </a:stretch>
        </p:blipFill>
        <p:spPr bwMode="auto">
          <a:xfrm>
            <a:off x="379413" y="2754313"/>
            <a:ext cx="2503487" cy="2605087"/>
          </a:xfrm>
          <a:prstGeom prst="rect">
            <a:avLst/>
          </a:prstGeom>
          <a:noFill/>
          <a:ln w="57150">
            <a:solidFill>
              <a:srgbClr val="0099CC"/>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p:cNvSpPr>
          <p:nvPr>
            <p:ph type="title"/>
          </p:nvPr>
        </p:nvSpPr>
        <p:spPr/>
        <p:txBody>
          <a:bodyPr/>
          <a:lstStyle/>
          <a:p>
            <a:r>
              <a:rPr lang="en-GB" smtClean="0"/>
              <a:t>Our Mission Statement - </a:t>
            </a:r>
            <a:r>
              <a:rPr lang="en-GB" smtClean="0">
                <a:solidFill>
                  <a:srgbClr val="FF0000"/>
                </a:solidFill>
                <a:latin typeface="Lucida Handwriting" pitchFamily="66" charset="0"/>
              </a:rPr>
              <a:t>Children</a:t>
            </a:r>
          </a:p>
        </p:txBody>
      </p:sp>
      <p:sp>
        <p:nvSpPr>
          <p:cNvPr id="31746" name="Rectangle 3"/>
          <p:cNvSpPr>
            <a:spLocks noGrp="1"/>
          </p:cNvSpPr>
          <p:nvPr>
            <p:ph type="body" idx="1"/>
          </p:nvPr>
        </p:nvSpPr>
        <p:spPr>
          <a:xfrm>
            <a:off x="838200" y="1482725"/>
            <a:ext cx="10512425" cy="5164138"/>
          </a:xfrm>
          <a:solidFill>
            <a:srgbClr val="FFFFCC"/>
          </a:solidFill>
          <a:ln w="28575">
            <a:solidFill>
              <a:srgbClr val="FF0000"/>
            </a:solidFill>
          </a:ln>
        </p:spPr>
        <p:txBody>
          <a:bodyPr/>
          <a:lstStyle/>
          <a:p>
            <a:pPr>
              <a:lnSpc>
                <a:spcPct val="80000"/>
              </a:lnSpc>
              <a:buFont typeface="Arial" charset="0"/>
              <a:buNone/>
            </a:pPr>
            <a:endParaRPr lang="en-GB" sz="3100" b="1" dirty="0" smtClean="0">
              <a:solidFill>
                <a:srgbClr val="FF0000"/>
              </a:solidFill>
            </a:endParaRPr>
          </a:p>
          <a:p>
            <a:pPr>
              <a:lnSpc>
                <a:spcPct val="80000"/>
              </a:lnSpc>
              <a:buFont typeface="Arial" charset="0"/>
              <a:buNone/>
            </a:pPr>
            <a:r>
              <a:rPr lang="en-GB" sz="3100" b="1" dirty="0" smtClean="0">
                <a:solidFill>
                  <a:srgbClr val="FF0000"/>
                </a:solidFill>
              </a:rPr>
              <a:t>C</a:t>
            </a:r>
            <a:r>
              <a:rPr lang="en-GB" sz="3100" b="1" dirty="0" smtClean="0">
                <a:solidFill>
                  <a:schemeClr val="tx1"/>
                </a:solidFill>
              </a:rPr>
              <a:t>are &amp; Wellbeing Central </a:t>
            </a:r>
          </a:p>
          <a:p>
            <a:pPr>
              <a:lnSpc>
                <a:spcPct val="80000"/>
              </a:lnSpc>
              <a:buFont typeface="Arial" charset="0"/>
              <a:buNone/>
            </a:pPr>
            <a:r>
              <a:rPr lang="en-GB" sz="3100" b="1" dirty="0" smtClean="0">
                <a:solidFill>
                  <a:srgbClr val="FF0000"/>
                </a:solidFill>
              </a:rPr>
              <a:t>H</a:t>
            </a:r>
            <a:r>
              <a:rPr lang="en-GB" sz="3100" b="1" dirty="0" smtClean="0">
                <a:solidFill>
                  <a:schemeClr val="tx1"/>
                </a:solidFill>
              </a:rPr>
              <a:t>ealth &amp; Sport Promoted</a:t>
            </a:r>
          </a:p>
          <a:p>
            <a:pPr>
              <a:lnSpc>
                <a:spcPct val="80000"/>
              </a:lnSpc>
              <a:buFont typeface="Arial" charset="0"/>
              <a:buNone/>
            </a:pPr>
            <a:r>
              <a:rPr lang="en-GB" sz="3100" b="1" dirty="0" smtClean="0">
                <a:solidFill>
                  <a:srgbClr val="FF0000"/>
                </a:solidFill>
              </a:rPr>
              <a:t>I</a:t>
            </a:r>
            <a:r>
              <a:rPr lang="en-GB" sz="3100" b="1" dirty="0" smtClean="0">
                <a:solidFill>
                  <a:schemeClr val="tx1"/>
                </a:solidFill>
              </a:rPr>
              <a:t>nvolving Parents &amp; Community</a:t>
            </a:r>
          </a:p>
          <a:p>
            <a:pPr>
              <a:lnSpc>
                <a:spcPct val="80000"/>
              </a:lnSpc>
              <a:buFont typeface="Arial" charset="0"/>
              <a:buNone/>
            </a:pPr>
            <a:r>
              <a:rPr lang="en-GB" sz="3100" b="1" dirty="0" smtClean="0">
                <a:solidFill>
                  <a:srgbClr val="FF0000"/>
                </a:solidFill>
              </a:rPr>
              <a:t>L</a:t>
            </a:r>
            <a:r>
              <a:rPr lang="en-GB" sz="3100" b="1" dirty="0" smtClean="0">
                <a:solidFill>
                  <a:schemeClr val="tx1"/>
                </a:solidFill>
              </a:rPr>
              <a:t>earning &amp; Teaching Focused</a:t>
            </a:r>
          </a:p>
          <a:p>
            <a:pPr>
              <a:lnSpc>
                <a:spcPct val="80000"/>
              </a:lnSpc>
              <a:buFont typeface="Arial" charset="0"/>
              <a:buNone/>
            </a:pPr>
            <a:r>
              <a:rPr lang="en-GB" sz="3100" b="1" dirty="0" smtClean="0">
                <a:solidFill>
                  <a:srgbClr val="FF0000"/>
                </a:solidFill>
              </a:rPr>
              <a:t>D</a:t>
            </a:r>
            <a:r>
              <a:rPr lang="en-GB" sz="3100" b="1" dirty="0" smtClean="0">
                <a:solidFill>
                  <a:schemeClr val="tx1"/>
                </a:solidFill>
              </a:rPr>
              <a:t>eveloping Technology &amp; Creativity</a:t>
            </a:r>
          </a:p>
          <a:p>
            <a:pPr>
              <a:lnSpc>
                <a:spcPct val="80000"/>
              </a:lnSpc>
              <a:buFont typeface="Arial" charset="0"/>
              <a:buNone/>
            </a:pPr>
            <a:r>
              <a:rPr lang="en-GB" sz="3100" b="1" dirty="0" smtClean="0">
                <a:solidFill>
                  <a:srgbClr val="FF0000"/>
                </a:solidFill>
              </a:rPr>
              <a:t>R</a:t>
            </a:r>
            <a:r>
              <a:rPr lang="en-GB" sz="3100" b="1" dirty="0" smtClean="0">
                <a:solidFill>
                  <a:schemeClr val="tx1"/>
                </a:solidFill>
              </a:rPr>
              <a:t>aising Expectations &amp; Standards</a:t>
            </a:r>
          </a:p>
          <a:p>
            <a:pPr>
              <a:lnSpc>
                <a:spcPct val="80000"/>
              </a:lnSpc>
              <a:buFont typeface="Arial" charset="0"/>
              <a:buNone/>
            </a:pPr>
            <a:r>
              <a:rPr lang="en-GB" sz="3100" b="1" dirty="0" smtClean="0">
                <a:solidFill>
                  <a:srgbClr val="FF0000"/>
                </a:solidFill>
              </a:rPr>
              <a:t>E</a:t>
            </a:r>
            <a:r>
              <a:rPr lang="en-GB" sz="3100" b="1" dirty="0" smtClean="0">
                <a:solidFill>
                  <a:schemeClr val="tx1"/>
                </a:solidFill>
              </a:rPr>
              <a:t>xcellence &amp; Innovation Pursued</a:t>
            </a:r>
          </a:p>
          <a:p>
            <a:pPr>
              <a:lnSpc>
                <a:spcPct val="80000"/>
              </a:lnSpc>
              <a:buFont typeface="Arial" charset="0"/>
              <a:buNone/>
            </a:pPr>
            <a:r>
              <a:rPr lang="en-GB" sz="3100" b="1" dirty="0" smtClean="0">
                <a:solidFill>
                  <a:srgbClr val="FF0000"/>
                </a:solidFill>
              </a:rPr>
              <a:t>N</a:t>
            </a:r>
            <a:r>
              <a:rPr lang="en-GB" sz="3100" b="1" dirty="0" smtClean="0">
                <a:solidFill>
                  <a:schemeClr val="tx1"/>
                </a:solidFill>
              </a:rPr>
              <a:t>etworking Locally &amp; Globally</a:t>
            </a:r>
            <a:r>
              <a:rPr lang="en-GB" sz="3100" dirty="0" smtClean="0">
                <a:solidFill>
                  <a:schemeClr val="tx1"/>
                </a:solidFill>
              </a:rPr>
              <a:t/>
            </a:r>
            <a:br>
              <a:rPr lang="en-GB" sz="3100" dirty="0" smtClean="0">
                <a:solidFill>
                  <a:schemeClr val="tx1"/>
                </a:solidFill>
              </a:rPr>
            </a:br>
            <a:r>
              <a:rPr lang="en-GB" sz="2000" dirty="0" smtClean="0">
                <a:solidFill>
                  <a:schemeClr val="tx1"/>
                </a:solidFill>
              </a:rPr>
              <a:t/>
            </a:r>
            <a:br>
              <a:rPr lang="en-GB" sz="2000" dirty="0" smtClean="0">
                <a:solidFill>
                  <a:schemeClr val="tx1"/>
                </a:solidFill>
              </a:rPr>
            </a:br>
            <a:endParaRPr lang="en-GB" sz="2000" b="1" dirty="0" smtClean="0">
              <a:solidFill>
                <a:schemeClr val="tx1"/>
              </a:solidFill>
            </a:endParaRPr>
          </a:p>
          <a:p>
            <a:pPr>
              <a:lnSpc>
                <a:spcPct val="80000"/>
              </a:lnSpc>
              <a:buFont typeface="Arial" charset="0"/>
              <a:buNone/>
            </a:pPr>
            <a:endParaRPr lang="en-GB" sz="2000" dirty="0" smtClean="0">
              <a:solidFill>
                <a:schemeClr val="tx1"/>
              </a:solidFill>
            </a:endParaRPr>
          </a:p>
        </p:txBody>
      </p:sp>
      <p:pic>
        <p:nvPicPr>
          <p:cNvPr id="31747" name="Picture 7" descr="Logo"/>
          <p:cNvPicPr>
            <a:picLocks noChangeAspect="1" noChangeArrowheads="1"/>
          </p:cNvPicPr>
          <p:nvPr/>
        </p:nvPicPr>
        <p:blipFill>
          <a:blip r:embed="rId2"/>
          <a:srcRect l="10858" t="9195" r="34909" b="50888"/>
          <a:stretch>
            <a:fillRect/>
          </a:stretch>
        </p:blipFill>
        <p:spPr bwMode="auto">
          <a:xfrm>
            <a:off x="8121650" y="2709863"/>
            <a:ext cx="2498725" cy="2587625"/>
          </a:xfrm>
          <a:prstGeom prst="rect">
            <a:avLst/>
          </a:prstGeom>
          <a:noFill/>
          <a:ln w="57150">
            <a:solidFill>
              <a:srgbClr val="FF0000"/>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5"/>
          <p:cNvSpPr>
            <a:spLocks noGrp="1"/>
          </p:cNvSpPr>
          <p:nvPr>
            <p:ph type="body" sz="half" idx="4294967295"/>
          </p:nvPr>
        </p:nvSpPr>
        <p:spPr>
          <a:xfrm>
            <a:off x="4584700" y="3133725"/>
            <a:ext cx="6997700" cy="1674813"/>
          </a:xfrm>
          <a:solidFill>
            <a:srgbClr val="FFFFCC"/>
          </a:solidFill>
          <a:ln w="28575">
            <a:solidFill>
              <a:srgbClr val="0099CC"/>
            </a:solidFill>
          </a:ln>
        </p:spPr>
        <p:txBody>
          <a:bodyPr/>
          <a:lstStyle/>
          <a:p>
            <a:pPr algn="ctr" eaLnBrk="1" hangingPunct="1">
              <a:buNone/>
            </a:pPr>
            <a:r>
              <a:rPr lang="en-GB" sz="4400" b="1" dirty="0">
                <a:solidFill>
                  <a:srgbClr val="0099CC"/>
                </a:solidFill>
              </a:rPr>
              <a:t>Celebrate the success of our last S.D.P. </a:t>
            </a:r>
            <a:endParaRPr lang="en-GB" sz="4400" dirty="0" smtClean="0">
              <a:solidFill>
                <a:srgbClr val="0099CC"/>
              </a:solidFill>
            </a:endParaRPr>
          </a:p>
        </p:txBody>
      </p:sp>
      <p:pic>
        <p:nvPicPr>
          <p:cNvPr id="32770" name="Picture 7" descr="Logo"/>
          <p:cNvPicPr>
            <a:picLocks noChangeAspect="1" noChangeArrowheads="1"/>
          </p:cNvPicPr>
          <p:nvPr/>
        </p:nvPicPr>
        <p:blipFill>
          <a:blip r:embed="rId2"/>
          <a:srcRect l="10858" t="9195" r="34909" b="50888"/>
          <a:stretch>
            <a:fillRect/>
          </a:stretch>
        </p:blipFill>
        <p:spPr bwMode="auto">
          <a:xfrm>
            <a:off x="1395413" y="2754313"/>
            <a:ext cx="2503487" cy="2605087"/>
          </a:xfrm>
          <a:prstGeom prst="rect">
            <a:avLst/>
          </a:prstGeom>
          <a:noFill/>
          <a:ln w="57150">
            <a:solidFill>
              <a:srgbClr val="0099CC"/>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5"/>
          <p:cNvSpPr>
            <a:spLocks noGrp="1"/>
          </p:cNvSpPr>
          <p:nvPr>
            <p:ph type="body" sz="half" idx="4294967295"/>
          </p:nvPr>
        </p:nvSpPr>
        <p:spPr>
          <a:xfrm>
            <a:off x="381000" y="276225"/>
            <a:ext cx="11480800" cy="6365875"/>
          </a:xfrm>
          <a:solidFill>
            <a:srgbClr val="FFFFCC"/>
          </a:solidFill>
          <a:ln w="28575">
            <a:solidFill>
              <a:srgbClr val="0099CC"/>
            </a:solidFill>
          </a:ln>
        </p:spPr>
        <p:txBody>
          <a:bodyPr/>
          <a:lstStyle/>
          <a:p>
            <a:pPr marL="438150" indent="-438150">
              <a:buFont typeface="Arial" charset="0"/>
              <a:buNone/>
            </a:pPr>
            <a:r>
              <a:rPr lang="en-GB" sz="2300" b="1" dirty="0" smtClean="0">
                <a:solidFill>
                  <a:srgbClr val="000000"/>
                </a:solidFill>
              </a:rPr>
              <a:t>Strategic Leadership Successes (Highlights)</a:t>
            </a:r>
          </a:p>
          <a:p>
            <a:pPr marL="438150" indent="-438150">
              <a:buFont typeface="Arial" charset="0"/>
              <a:buNone/>
            </a:pPr>
            <a:endParaRPr lang="en-GB" sz="2300" b="1" dirty="0">
              <a:solidFill>
                <a:srgbClr val="000000"/>
              </a:solidFill>
            </a:endParaRPr>
          </a:p>
          <a:p>
            <a:pPr marL="438150" indent="-438150">
              <a:buFont typeface="Arial" charset="0"/>
              <a:buNone/>
            </a:pPr>
            <a:r>
              <a:rPr lang="en-GB" sz="2000" dirty="0" smtClean="0">
                <a:solidFill>
                  <a:srgbClr val="000000"/>
                </a:solidFill>
              </a:rPr>
              <a:t>Development of a new leadership structure;</a:t>
            </a:r>
          </a:p>
          <a:p>
            <a:pPr marL="438150" indent="-438150">
              <a:buFont typeface="Arial" charset="0"/>
              <a:buNone/>
            </a:pPr>
            <a:endParaRPr lang="en-GB" sz="2000" dirty="0">
              <a:solidFill>
                <a:srgbClr val="000000"/>
              </a:solidFill>
            </a:endParaRPr>
          </a:p>
          <a:p>
            <a:pPr marL="438150" indent="-438150">
              <a:buFont typeface="Arial" charset="0"/>
              <a:buNone/>
            </a:pPr>
            <a:r>
              <a:rPr lang="en-GB" sz="2000" dirty="0" smtClean="0">
                <a:solidFill>
                  <a:srgbClr val="000000"/>
                </a:solidFill>
              </a:rPr>
              <a:t>SMILE Nights and consultation culture enhanced;</a:t>
            </a:r>
          </a:p>
          <a:p>
            <a:pPr marL="0" indent="0">
              <a:buNone/>
            </a:pPr>
            <a:endParaRPr lang="en-GB" sz="2400" b="1" dirty="0" smtClean="0">
              <a:solidFill>
                <a:srgbClr val="000000"/>
              </a:solidFill>
            </a:endParaRPr>
          </a:p>
          <a:p>
            <a:pPr marL="0" indent="0">
              <a:buNone/>
            </a:pPr>
            <a:r>
              <a:rPr lang="en-GB" sz="2000" dirty="0" smtClean="0">
                <a:solidFill>
                  <a:srgbClr val="000000"/>
                </a:solidFill>
              </a:rPr>
              <a:t>Enhanced staff self-evaluation;</a:t>
            </a:r>
          </a:p>
          <a:p>
            <a:pPr marL="0" indent="0">
              <a:buNone/>
            </a:pPr>
            <a:endParaRPr lang="en-GB" sz="2000" dirty="0" smtClean="0">
              <a:solidFill>
                <a:srgbClr val="000000"/>
              </a:solidFill>
            </a:endParaRPr>
          </a:p>
          <a:p>
            <a:pPr marL="0" indent="0">
              <a:buNone/>
            </a:pPr>
            <a:r>
              <a:rPr lang="en-GB" sz="2000" dirty="0" smtClean="0">
                <a:solidFill>
                  <a:srgbClr val="000000"/>
                </a:solidFill>
              </a:rPr>
              <a:t>Development of new website;</a:t>
            </a:r>
          </a:p>
          <a:p>
            <a:pPr marL="0" indent="0">
              <a:buNone/>
            </a:pPr>
            <a:endParaRPr lang="en-GB" sz="2000" dirty="0">
              <a:solidFill>
                <a:srgbClr val="000000"/>
              </a:solidFill>
            </a:endParaRPr>
          </a:p>
          <a:p>
            <a:pPr marL="0" indent="0">
              <a:buNone/>
            </a:pPr>
            <a:r>
              <a:rPr lang="en-GB" sz="2000" dirty="0" smtClean="0">
                <a:solidFill>
                  <a:srgbClr val="000000"/>
                </a:solidFill>
              </a:rPr>
              <a:t>Successful development of Shared Education.</a:t>
            </a:r>
            <a:endParaRPr lang="en-GB" sz="2000" dirty="0">
              <a:solidFill>
                <a:srgbClr val="000000"/>
              </a:solidFill>
            </a:endParaRPr>
          </a:p>
          <a:p>
            <a:pPr marL="438150" indent="-438150">
              <a:buFont typeface="Arial" charset="0"/>
              <a:buNone/>
            </a:pPr>
            <a:endParaRPr lang="en-GB" sz="2300" b="1" dirty="0" smtClean="0">
              <a:solidFill>
                <a:schemeClr val="tx1"/>
              </a:solidFill>
            </a:endParaRPr>
          </a:p>
          <a:p>
            <a:pPr marL="438150" indent="-438150">
              <a:buFont typeface="Arial" charset="0"/>
              <a:buNone/>
            </a:pPr>
            <a:endParaRPr lang="en-GB" sz="2300" dirty="0" smtClean="0">
              <a:solidFill>
                <a:schemeClr val="tx1"/>
              </a:solidFill>
            </a:endParaRPr>
          </a:p>
          <a:p>
            <a:pPr marL="438150" indent="-438150"/>
            <a:endParaRPr lang="en-GB" sz="2300" dirty="0" smtClean="0">
              <a:solidFill>
                <a:schemeClr val="tx1"/>
              </a:solidFill>
            </a:endParaRPr>
          </a:p>
          <a:p>
            <a:pPr marL="438150" indent="-438150"/>
            <a:endParaRPr lang="en-GB" sz="2300" dirty="0" smtClean="0">
              <a:solidFill>
                <a:schemeClr val="tx1"/>
              </a:solidFill>
            </a:endParaRPr>
          </a:p>
          <a:p>
            <a:pPr marL="438150" indent="-438150" eaLnBrk="1" hangingPunct="1">
              <a:buFont typeface="Arial" charset="0"/>
              <a:buNone/>
            </a:pPr>
            <a:endParaRPr lang="en-GB" sz="2100" dirty="0" smtClean="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5"/>
          <p:cNvSpPr>
            <a:spLocks noGrp="1"/>
          </p:cNvSpPr>
          <p:nvPr>
            <p:ph type="body" sz="half" idx="4294967295"/>
          </p:nvPr>
        </p:nvSpPr>
        <p:spPr>
          <a:xfrm>
            <a:off x="381000" y="276225"/>
            <a:ext cx="11480800" cy="6365875"/>
          </a:xfrm>
          <a:solidFill>
            <a:srgbClr val="FFFFCC"/>
          </a:solidFill>
          <a:ln w="28575">
            <a:solidFill>
              <a:srgbClr val="0099CC"/>
            </a:solidFill>
          </a:ln>
        </p:spPr>
        <p:txBody>
          <a:bodyPr/>
          <a:lstStyle/>
          <a:p>
            <a:pPr marL="438150" indent="-438150">
              <a:buFont typeface="Arial" charset="0"/>
              <a:buNone/>
            </a:pPr>
            <a:r>
              <a:rPr lang="en-GB" sz="2300" b="1" dirty="0" smtClean="0">
                <a:solidFill>
                  <a:schemeClr val="tx1"/>
                </a:solidFill>
              </a:rPr>
              <a:t>Ethos (Highlights)</a:t>
            </a:r>
          </a:p>
          <a:p>
            <a:pPr marL="0" indent="0">
              <a:buNone/>
            </a:pPr>
            <a:endParaRPr lang="en-GB" sz="2000" dirty="0">
              <a:solidFill>
                <a:schemeClr val="tx1"/>
              </a:solidFill>
            </a:endParaRPr>
          </a:p>
          <a:p>
            <a:pPr lvl="0"/>
            <a:r>
              <a:rPr lang="en-GB" sz="2000" dirty="0" smtClean="0">
                <a:solidFill>
                  <a:schemeClr val="tx1"/>
                </a:solidFill>
              </a:rPr>
              <a:t>New Wellbeing Strategy developed;</a:t>
            </a:r>
            <a:endParaRPr lang="en-GB" sz="2000" dirty="0">
              <a:solidFill>
                <a:schemeClr val="tx1"/>
              </a:solidFill>
            </a:endParaRPr>
          </a:p>
          <a:p>
            <a:pPr marL="0" indent="0">
              <a:buNone/>
            </a:pPr>
            <a:r>
              <a:rPr lang="en-GB" sz="2000" dirty="0">
                <a:solidFill>
                  <a:schemeClr val="tx1"/>
                </a:solidFill>
              </a:rPr>
              <a:t> </a:t>
            </a:r>
          </a:p>
          <a:p>
            <a:pPr lvl="0"/>
            <a:r>
              <a:rPr lang="en-GB" sz="2000" dirty="0" smtClean="0">
                <a:solidFill>
                  <a:schemeClr val="tx1"/>
                </a:solidFill>
              </a:rPr>
              <a:t>New playground resources and routines;</a:t>
            </a:r>
            <a:endParaRPr lang="en-GB" sz="2000" dirty="0">
              <a:solidFill>
                <a:schemeClr val="tx1"/>
              </a:solidFill>
            </a:endParaRPr>
          </a:p>
          <a:p>
            <a:pPr marL="0" indent="0">
              <a:buNone/>
            </a:pPr>
            <a:r>
              <a:rPr lang="en-GB" sz="2000" dirty="0">
                <a:solidFill>
                  <a:schemeClr val="tx1"/>
                </a:solidFill>
              </a:rPr>
              <a:t> </a:t>
            </a:r>
          </a:p>
          <a:p>
            <a:pPr lvl="0"/>
            <a:r>
              <a:rPr lang="en-GB" sz="2000" dirty="0" smtClean="0">
                <a:solidFill>
                  <a:schemeClr val="tx1"/>
                </a:solidFill>
              </a:rPr>
              <a:t>Re-launch and extension of after school clubs;</a:t>
            </a:r>
            <a:endParaRPr lang="en-GB" sz="2000" dirty="0">
              <a:solidFill>
                <a:schemeClr val="tx1"/>
              </a:solidFill>
            </a:endParaRPr>
          </a:p>
          <a:p>
            <a:pPr marL="0" indent="0">
              <a:buNone/>
            </a:pPr>
            <a:r>
              <a:rPr lang="en-GB" sz="2000" dirty="0">
                <a:solidFill>
                  <a:schemeClr val="tx1"/>
                </a:solidFill>
              </a:rPr>
              <a:t> </a:t>
            </a:r>
          </a:p>
          <a:p>
            <a:pPr lvl="0"/>
            <a:r>
              <a:rPr lang="en-GB" sz="2000" dirty="0" smtClean="0">
                <a:solidFill>
                  <a:schemeClr val="tx1"/>
                </a:solidFill>
              </a:rPr>
              <a:t>Two successful Erasmus+ Projects completed;</a:t>
            </a:r>
          </a:p>
          <a:p>
            <a:pPr marL="0" lvl="0" indent="0">
              <a:buNone/>
            </a:pPr>
            <a:r>
              <a:rPr lang="en-GB" sz="2000" dirty="0">
                <a:solidFill>
                  <a:schemeClr val="tx1"/>
                </a:solidFill>
              </a:rPr>
              <a:t> </a:t>
            </a:r>
          </a:p>
          <a:p>
            <a:pPr lvl="0"/>
            <a:r>
              <a:rPr lang="en-GB" sz="2000" dirty="0" smtClean="0">
                <a:solidFill>
                  <a:schemeClr val="tx1"/>
                </a:solidFill>
              </a:rPr>
              <a:t>Enhanced school council developed.</a:t>
            </a:r>
            <a:endParaRPr lang="en-GB" sz="2000" dirty="0">
              <a:solidFill>
                <a:schemeClr val="tx1"/>
              </a:solidFill>
            </a:endParaRPr>
          </a:p>
          <a:p>
            <a:pPr marL="0" indent="0">
              <a:buNone/>
            </a:pPr>
            <a:r>
              <a:rPr lang="en-GB" sz="2000" dirty="0">
                <a:solidFill>
                  <a:schemeClr val="tx1"/>
                </a:solidFill>
              </a:rPr>
              <a:t> </a:t>
            </a:r>
          </a:p>
          <a:p>
            <a:pPr marL="438150" indent="-438150" eaLnBrk="1" hangingPunct="1">
              <a:buFont typeface="Arial" charset="0"/>
              <a:buNone/>
            </a:pPr>
            <a:endParaRPr lang="en-GB" sz="2100" dirty="0" smtClean="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5"/>
          <p:cNvSpPr>
            <a:spLocks noGrp="1"/>
          </p:cNvSpPr>
          <p:nvPr>
            <p:ph type="body" sz="half" idx="4294967295"/>
          </p:nvPr>
        </p:nvSpPr>
        <p:spPr>
          <a:xfrm>
            <a:off x="381000" y="276225"/>
            <a:ext cx="11480800" cy="6365875"/>
          </a:xfrm>
          <a:solidFill>
            <a:srgbClr val="FFFFCC"/>
          </a:solidFill>
          <a:ln w="28575">
            <a:solidFill>
              <a:srgbClr val="0099CC"/>
            </a:solidFill>
          </a:ln>
        </p:spPr>
        <p:txBody>
          <a:bodyPr/>
          <a:lstStyle/>
          <a:p>
            <a:pPr marL="438150" indent="-438150">
              <a:lnSpc>
                <a:spcPct val="80000"/>
              </a:lnSpc>
              <a:buFont typeface="Arial" charset="0"/>
              <a:buNone/>
            </a:pPr>
            <a:r>
              <a:rPr lang="en-GB" sz="2100" b="1" dirty="0" smtClean="0">
                <a:solidFill>
                  <a:schemeClr val="tx1"/>
                </a:solidFill>
              </a:rPr>
              <a:t>Learning and Teaching (Highlights)</a:t>
            </a:r>
          </a:p>
          <a:p>
            <a:pPr marL="0" indent="0">
              <a:buNone/>
            </a:pPr>
            <a:r>
              <a:rPr lang="en-GB" sz="2000" b="1" dirty="0"/>
              <a:t> </a:t>
            </a:r>
            <a:endParaRPr lang="en-GB" sz="2000" dirty="0"/>
          </a:p>
          <a:p>
            <a:pPr lvl="0"/>
            <a:r>
              <a:rPr lang="en-GB" sz="2000" dirty="0">
                <a:solidFill>
                  <a:srgbClr val="000000"/>
                </a:solidFill>
              </a:rPr>
              <a:t>Our English and maths </a:t>
            </a:r>
            <a:r>
              <a:rPr lang="en-GB" sz="2000" dirty="0" smtClean="0">
                <a:solidFill>
                  <a:srgbClr val="000000"/>
                </a:solidFill>
              </a:rPr>
              <a:t>results have increased significantly over three years;</a:t>
            </a:r>
            <a:endParaRPr lang="en-GB" sz="2000" dirty="0">
              <a:solidFill>
                <a:srgbClr val="000000"/>
              </a:solidFill>
            </a:endParaRPr>
          </a:p>
          <a:p>
            <a:pPr marL="0" indent="0">
              <a:buNone/>
            </a:pPr>
            <a:endParaRPr lang="en-GB" sz="2000" dirty="0">
              <a:solidFill>
                <a:srgbClr val="000000"/>
              </a:solidFill>
            </a:endParaRPr>
          </a:p>
          <a:p>
            <a:pPr lvl="0"/>
            <a:r>
              <a:rPr lang="en-GB" sz="2000" dirty="0" smtClean="0">
                <a:solidFill>
                  <a:srgbClr val="000000"/>
                </a:solidFill>
              </a:rPr>
              <a:t>Increased ICT resources and training;</a:t>
            </a:r>
          </a:p>
          <a:p>
            <a:pPr lvl="0"/>
            <a:endParaRPr lang="en-GB" sz="2000" dirty="0">
              <a:solidFill>
                <a:srgbClr val="000000"/>
              </a:solidFill>
            </a:endParaRPr>
          </a:p>
          <a:p>
            <a:pPr lvl="0"/>
            <a:r>
              <a:rPr lang="en-GB" sz="2000" dirty="0" smtClean="0">
                <a:solidFill>
                  <a:srgbClr val="000000"/>
                </a:solidFill>
              </a:rPr>
              <a:t>The launch of new S.T.E.M. workshops as part of our Shared Education work;</a:t>
            </a:r>
            <a:endParaRPr lang="en-GB" sz="2000" dirty="0">
              <a:solidFill>
                <a:srgbClr val="000000"/>
              </a:solidFill>
            </a:endParaRPr>
          </a:p>
          <a:p>
            <a:pPr marL="0" lvl="0" indent="0">
              <a:buNone/>
            </a:pPr>
            <a:r>
              <a:rPr lang="en-GB" sz="2000" dirty="0">
                <a:solidFill>
                  <a:srgbClr val="000000"/>
                </a:solidFill>
              </a:rPr>
              <a:t> </a:t>
            </a:r>
          </a:p>
          <a:p>
            <a:pPr lvl="0"/>
            <a:r>
              <a:rPr lang="en-GB" sz="2000" dirty="0" smtClean="0">
                <a:solidFill>
                  <a:srgbClr val="000000"/>
                </a:solidFill>
              </a:rPr>
              <a:t>Review and updating of our SEN provision has seen significant results in attainment; </a:t>
            </a:r>
          </a:p>
          <a:p>
            <a:pPr marL="0" lvl="0" indent="0">
              <a:buNone/>
            </a:pPr>
            <a:r>
              <a:rPr lang="en-GB" sz="2000" dirty="0">
                <a:solidFill>
                  <a:srgbClr val="000000"/>
                </a:solidFill>
              </a:rPr>
              <a:t> </a:t>
            </a:r>
          </a:p>
          <a:p>
            <a:pPr lvl="0"/>
            <a:r>
              <a:rPr lang="en-GB" sz="2000" dirty="0" smtClean="0">
                <a:solidFill>
                  <a:srgbClr val="000000"/>
                </a:solidFill>
              </a:rPr>
              <a:t>Enhanced use of pupils’ data and improved reporting/interviews for parents.</a:t>
            </a:r>
            <a:endParaRPr lang="en-GB" sz="2000" dirty="0">
              <a:solidFill>
                <a:srgbClr val="000000"/>
              </a:solidFill>
            </a:endParaRPr>
          </a:p>
          <a:p>
            <a:pPr marL="438150" indent="-438150">
              <a:lnSpc>
                <a:spcPct val="80000"/>
              </a:lnSpc>
              <a:buFont typeface="Arial" charset="0"/>
              <a:buNone/>
            </a:pPr>
            <a:endParaRPr lang="en-GB" sz="2100" dirty="0" smtClean="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1143</TotalTime>
  <Words>609</Words>
  <Application>Microsoft Macintosh PowerPoint</Application>
  <PresentationFormat>Custom</PresentationFormat>
  <Paragraphs>183</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Blueprint 2020: ‘Finishing Touches’ Parents’ Night Planning for 2016/17 to 2018/19 </vt:lpstr>
      <vt:lpstr>Blueprint 2020: ‘Innovating &amp; Building Together’</vt:lpstr>
      <vt:lpstr>PowerPoint Presentation</vt:lpstr>
      <vt:lpstr>Whitehouse P.S. - ‘Learning to Live’</vt:lpstr>
      <vt:lpstr>Our Mission Statement - Children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Blueprint 2020: ‘Innovating &amp; Building Together’</vt:lpstr>
      <vt:lpstr>Blueprint 2020: ‘Finishing Touches’ Parents’ Night Planning for 2016/17 to 2018/19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Nandini</dc:creator>
  <cp:lastModifiedBy>William Frazer Bailie</cp:lastModifiedBy>
  <cp:revision>65</cp:revision>
  <dcterms:created xsi:type="dcterms:W3CDTF">2012-07-19T15:40:15Z</dcterms:created>
  <dcterms:modified xsi:type="dcterms:W3CDTF">2016-09-12T16:55:51Z</dcterms:modified>
</cp:coreProperties>
</file>